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ink/ink2.xml" ContentType="application/inkml+xml"/>
  <Override PartName="/ppt/notesSlides/notesSlide16.xml" ContentType="application/vnd.openxmlformats-officedocument.presentationml.notesSlide+xml"/>
  <Override PartName="/ppt/ink/ink3.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0" r:id="rId2"/>
    <p:sldId id="327" r:id="rId3"/>
    <p:sldId id="358" r:id="rId4"/>
    <p:sldId id="338" r:id="rId5"/>
    <p:sldId id="335" r:id="rId6"/>
    <p:sldId id="374" r:id="rId7"/>
    <p:sldId id="376" r:id="rId8"/>
    <p:sldId id="377" r:id="rId9"/>
    <p:sldId id="378" r:id="rId10"/>
    <p:sldId id="379" r:id="rId11"/>
    <p:sldId id="381" r:id="rId12"/>
    <p:sldId id="343" r:id="rId13"/>
    <p:sldId id="360" r:id="rId14"/>
    <p:sldId id="390" r:id="rId15"/>
    <p:sldId id="392" r:id="rId16"/>
    <p:sldId id="393" r:id="rId17"/>
    <p:sldId id="364" r:id="rId18"/>
    <p:sldId id="363" r:id="rId19"/>
    <p:sldId id="375" r:id="rId20"/>
    <p:sldId id="369" r:id="rId21"/>
    <p:sldId id="365" r:id="rId22"/>
    <p:sldId id="356" r:id="rId23"/>
    <p:sldId id="388" r:id="rId24"/>
    <p:sldId id="394" r:id="rId25"/>
    <p:sldId id="371" r:id="rId26"/>
    <p:sldId id="357" r:id="rId27"/>
    <p:sldId id="385" r:id="rId28"/>
    <p:sldId id="386" r:id="rId29"/>
    <p:sldId id="387" r:id="rId30"/>
  </p:sldIdLst>
  <p:sldSz cx="6858000" cy="9906000" type="A4"/>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116" userDrawn="1">
          <p15:clr>
            <a:srgbClr val="A4A3A4"/>
          </p15:clr>
        </p15:guide>
        <p15:guide id="2" orient="horz" pos="444" userDrawn="1">
          <p15:clr>
            <a:srgbClr val="A4A3A4"/>
          </p15:clr>
        </p15:guide>
        <p15:guide id="4"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initials="E" lastIdx="1" clrIdx="0"/>
  <p:cmAuthor id="1" name="Laurent MARCOUX" initials="LM"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99FF"/>
    <a:srgbClr val="0099FF"/>
    <a:srgbClr val="66CCFF"/>
    <a:srgbClr val="D0D8E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6" autoAdjust="0"/>
    <p:restoredTop sz="95238" autoAdjust="0"/>
  </p:normalViewPr>
  <p:slideViewPr>
    <p:cSldViewPr>
      <p:cViewPr>
        <p:scale>
          <a:sx n="150" d="100"/>
          <a:sy n="150" d="100"/>
        </p:scale>
        <p:origin x="144" y="-3264"/>
      </p:cViewPr>
      <p:guideLst>
        <p:guide orient="horz" pos="5116"/>
        <p:guide orient="horz" pos="444"/>
        <p:guide pos="216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slide" Target="slides/slide24.xml"/></Relationships>
</file>

<file path=ppt/diagrams/_rels/data2.xml.rels><?xml version="1.0" encoding="UTF-8" standalone="yes"?>
<Relationships xmlns="http://schemas.openxmlformats.org/package/2006/relationships"><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9BC769-8453-43B1-916F-0027705C0F0D}" type="doc">
      <dgm:prSet loTypeId="urn:microsoft.com/office/officeart/2005/8/layout/hChevron3" loCatId="process" qsTypeId="urn:microsoft.com/office/officeart/2005/8/quickstyle/simple1" qsCatId="simple" csTypeId="urn:microsoft.com/office/officeart/2005/8/colors/accent1_2" csCatId="accent1" phldr="1"/>
      <dgm:spPr/>
    </dgm:pt>
    <dgm:pt modelId="{3EB7CEDD-DDBF-44C6-9732-D265349AF092}">
      <dgm:prSet phldrT="[Texte]" custT="1"/>
      <dgm:spPr>
        <a:solidFill>
          <a:schemeClr val="bg1"/>
        </a:solidFill>
        <a:ln w="38100">
          <a:solidFill>
            <a:srgbClr val="0033CC"/>
          </a:solidFill>
        </a:ln>
      </dgm:spPr>
      <dgm:t>
        <a:bodyPr/>
        <a:lstStyle/>
        <a:p>
          <a:pPr marL="90488" indent="0" algn="l">
            <a:spcAft>
              <a:spcPts val="0"/>
            </a:spcAft>
            <a:tabLst/>
          </a:pPr>
          <a:endParaRPr lang="fr-FR" sz="1050" b="1" dirty="0">
            <a:solidFill>
              <a:schemeClr val="bg1"/>
            </a:solidFill>
            <a:hlinkClick xmlns:r="http://schemas.openxmlformats.org/officeDocument/2006/relationships" r:id="" action="ppaction://noaction"/>
          </a:endParaRPr>
        </a:p>
      </dgm:t>
    </dgm:pt>
    <dgm:pt modelId="{0D5D0A6F-0967-4C36-B4BB-A1036C483FD4}" type="sibTrans" cxnId="{2FBA16AC-3F51-4E84-82CE-46F894580048}">
      <dgm:prSet/>
      <dgm:spPr/>
      <dgm:t>
        <a:bodyPr/>
        <a:lstStyle/>
        <a:p>
          <a:endParaRPr lang="fr-FR"/>
        </a:p>
      </dgm:t>
    </dgm:pt>
    <dgm:pt modelId="{8E8F8A26-500B-4908-8078-77555702188B}" type="parTrans" cxnId="{2FBA16AC-3F51-4E84-82CE-46F894580048}">
      <dgm:prSet/>
      <dgm:spPr/>
      <dgm:t>
        <a:bodyPr/>
        <a:lstStyle/>
        <a:p>
          <a:endParaRPr lang="fr-FR"/>
        </a:p>
      </dgm:t>
    </dgm:pt>
    <dgm:pt modelId="{C93B0765-171B-434E-B02E-4A6DA20C752F}" type="pres">
      <dgm:prSet presAssocID="{C69BC769-8453-43B1-916F-0027705C0F0D}" presName="Name0" presStyleCnt="0">
        <dgm:presLayoutVars>
          <dgm:dir/>
          <dgm:resizeHandles val="exact"/>
        </dgm:presLayoutVars>
      </dgm:prSet>
      <dgm:spPr/>
    </dgm:pt>
    <dgm:pt modelId="{8E39D6AC-7365-485D-BB0F-DD79FFE3B8A2}" type="pres">
      <dgm:prSet presAssocID="{3EB7CEDD-DDBF-44C6-9732-D265349AF092}" presName="parTxOnly" presStyleLbl="node1" presStyleIdx="0" presStyleCnt="1" custScaleX="44216">
        <dgm:presLayoutVars>
          <dgm:bulletEnabled val="1"/>
        </dgm:presLayoutVars>
      </dgm:prSet>
      <dgm:spPr/>
    </dgm:pt>
  </dgm:ptLst>
  <dgm:cxnLst>
    <dgm:cxn modelId="{82740419-6887-451E-8B27-CE792A243862}" type="presOf" srcId="{C69BC769-8453-43B1-916F-0027705C0F0D}" destId="{C93B0765-171B-434E-B02E-4A6DA20C752F}" srcOrd="0" destOrd="0" presId="urn:microsoft.com/office/officeart/2005/8/layout/hChevron3"/>
    <dgm:cxn modelId="{580C121A-D781-489F-8DD0-09BEA340472C}" type="presOf" srcId="{3EB7CEDD-DDBF-44C6-9732-D265349AF092}" destId="{8E39D6AC-7365-485D-BB0F-DD79FFE3B8A2}" srcOrd="0" destOrd="0" presId="urn:microsoft.com/office/officeart/2005/8/layout/hChevron3"/>
    <dgm:cxn modelId="{2FBA16AC-3F51-4E84-82CE-46F894580048}" srcId="{C69BC769-8453-43B1-916F-0027705C0F0D}" destId="{3EB7CEDD-DDBF-44C6-9732-D265349AF092}" srcOrd="0" destOrd="0" parTransId="{8E8F8A26-500B-4908-8078-77555702188B}" sibTransId="{0D5D0A6F-0967-4C36-B4BB-A1036C483FD4}"/>
    <dgm:cxn modelId="{D96D9B2F-00D4-4A33-A215-A0EE46F41379}" type="presParOf" srcId="{C93B0765-171B-434E-B02E-4A6DA20C752F}" destId="{8E39D6AC-7365-485D-BB0F-DD79FFE3B8A2}" srcOrd="0"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9BC769-8453-43B1-916F-0027705C0F0D}" type="doc">
      <dgm:prSet loTypeId="urn:microsoft.com/office/officeart/2005/8/layout/hChevron3" loCatId="process" qsTypeId="urn:microsoft.com/office/officeart/2005/8/quickstyle/simple1" qsCatId="simple" csTypeId="urn:microsoft.com/office/officeart/2005/8/colors/accent1_2" csCatId="accent1" phldr="1"/>
      <dgm:spPr/>
    </dgm:pt>
    <dgm:pt modelId="{3EB7CEDD-DDBF-44C6-9732-D265349AF092}">
      <dgm:prSet phldrT="[Texte]" custT="1"/>
      <dgm:spPr>
        <a:solidFill>
          <a:schemeClr val="bg1"/>
        </a:solidFill>
        <a:ln w="38100">
          <a:solidFill>
            <a:srgbClr val="0033CC"/>
          </a:solidFill>
        </a:ln>
      </dgm:spPr>
      <dgm:t>
        <a:bodyPr/>
        <a:lstStyle/>
        <a:p>
          <a:pPr marL="90488" indent="0" algn="l">
            <a:spcAft>
              <a:spcPts val="0"/>
            </a:spcAft>
            <a:tabLst/>
          </a:pPr>
          <a:r>
            <a:rPr lang="fr-FR" sz="1050" b="1" dirty="0">
              <a:solidFill>
                <a:schemeClr val="bg1"/>
              </a:solidFill>
              <a:hlinkClick xmlns:r="http://schemas.openxmlformats.org/officeDocument/2006/relationships" r:id="rId1" action="ppaction://hlinksldjump"/>
            </a:rPr>
            <a:t>ACCÈS AU STAGE INITIAL</a:t>
          </a:r>
          <a:endParaRPr lang="fr-FR" sz="1050" b="1" dirty="0">
            <a:solidFill>
              <a:schemeClr val="bg1"/>
            </a:solidFill>
            <a:hlinkClick xmlns:r="http://schemas.openxmlformats.org/officeDocument/2006/relationships" r:id="" action="ppaction://noaction"/>
          </a:endParaRPr>
        </a:p>
      </dgm:t>
    </dgm:pt>
    <dgm:pt modelId="{8E8F8A26-500B-4908-8078-77555702188B}" type="parTrans" cxnId="{2FBA16AC-3F51-4E84-82CE-46F894580048}">
      <dgm:prSet/>
      <dgm:spPr/>
      <dgm:t>
        <a:bodyPr/>
        <a:lstStyle/>
        <a:p>
          <a:endParaRPr lang="fr-FR"/>
        </a:p>
      </dgm:t>
    </dgm:pt>
    <dgm:pt modelId="{0D5D0A6F-0967-4C36-B4BB-A1036C483FD4}" type="sibTrans" cxnId="{2FBA16AC-3F51-4E84-82CE-46F894580048}">
      <dgm:prSet/>
      <dgm:spPr/>
      <dgm:t>
        <a:bodyPr/>
        <a:lstStyle/>
        <a:p>
          <a:endParaRPr lang="fr-FR"/>
        </a:p>
      </dgm:t>
    </dgm:pt>
    <dgm:pt modelId="{CC451978-8589-4279-9A2C-92B90D422BC5}">
      <dgm:prSet phldrT="[Texte]" custT="1"/>
      <dgm:spPr>
        <a:solidFill>
          <a:schemeClr val="bg1"/>
        </a:solidFill>
        <a:ln w="38100">
          <a:solidFill>
            <a:srgbClr val="0000CC"/>
          </a:solidFill>
        </a:ln>
      </dgm:spPr>
      <dgm:t>
        <a:bodyPr/>
        <a:lstStyle/>
        <a:p>
          <a:pPr marL="90488" indent="0" algn="l">
            <a:tabLst/>
          </a:pPr>
          <a:r>
            <a:rPr lang="fr-FR" sz="1100" b="1" dirty="0">
              <a:hlinkClick xmlns:r="http://schemas.openxmlformats.org/officeDocument/2006/relationships" r:id="rId1" action="ppaction://hlinksldjump"/>
            </a:rPr>
            <a:t>RÈGLES D’ORGANISATION</a:t>
          </a:r>
          <a:endParaRPr lang="fr-FR" sz="1000" dirty="0"/>
        </a:p>
      </dgm:t>
    </dgm:pt>
    <dgm:pt modelId="{37947E13-AE94-415C-8613-44F4019C7264}" type="sibTrans" cxnId="{B77FFA76-3D82-4A55-97D8-DC72769C2D72}">
      <dgm:prSet/>
      <dgm:spPr/>
      <dgm:t>
        <a:bodyPr/>
        <a:lstStyle/>
        <a:p>
          <a:endParaRPr lang="fr-FR"/>
        </a:p>
      </dgm:t>
    </dgm:pt>
    <dgm:pt modelId="{D7104CA9-0BB0-4D3E-8DF1-36EB0D520AF3}" type="parTrans" cxnId="{B77FFA76-3D82-4A55-97D8-DC72769C2D72}">
      <dgm:prSet/>
      <dgm:spPr/>
      <dgm:t>
        <a:bodyPr/>
        <a:lstStyle/>
        <a:p>
          <a:endParaRPr lang="fr-FR"/>
        </a:p>
      </dgm:t>
    </dgm:pt>
    <dgm:pt modelId="{C93B0765-171B-434E-B02E-4A6DA20C752F}" type="pres">
      <dgm:prSet presAssocID="{C69BC769-8453-43B1-916F-0027705C0F0D}" presName="Name0" presStyleCnt="0">
        <dgm:presLayoutVars>
          <dgm:dir/>
          <dgm:resizeHandles val="exact"/>
        </dgm:presLayoutVars>
      </dgm:prSet>
      <dgm:spPr/>
    </dgm:pt>
    <dgm:pt modelId="{8E39D6AC-7365-485D-BB0F-DD79FFE3B8A2}" type="pres">
      <dgm:prSet presAssocID="{3EB7CEDD-DDBF-44C6-9732-D265349AF092}" presName="parTxOnly" presStyleLbl="node1" presStyleIdx="0" presStyleCnt="2" custScaleX="63304" custLinFactNeighborX="32016" custLinFactNeighborY="-11618">
        <dgm:presLayoutVars>
          <dgm:bulletEnabled val="1"/>
        </dgm:presLayoutVars>
      </dgm:prSet>
      <dgm:spPr/>
    </dgm:pt>
    <dgm:pt modelId="{3AA534FD-DBBE-4585-A5EB-7DB05D2DAA96}" type="pres">
      <dgm:prSet presAssocID="{0D5D0A6F-0967-4C36-B4BB-A1036C483FD4}" presName="parSpace" presStyleCnt="0"/>
      <dgm:spPr/>
    </dgm:pt>
    <dgm:pt modelId="{B6D1C7ED-382C-42A8-A140-AD1B368D2386}" type="pres">
      <dgm:prSet presAssocID="{CC451978-8589-4279-9A2C-92B90D422BC5}" presName="parTxOnly" presStyleLbl="node1" presStyleIdx="1" presStyleCnt="2" custScaleX="64881">
        <dgm:presLayoutVars>
          <dgm:bulletEnabled val="1"/>
        </dgm:presLayoutVars>
      </dgm:prSet>
      <dgm:spPr/>
    </dgm:pt>
  </dgm:ptLst>
  <dgm:cxnLst>
    <dgm:cxn modelId="{82740419-6887-451E-8B27-CE792A243862}" type="presOf" srcId="{C69BC769-8453-43B1-916F-0027705C0F0D}" destId="{C93B0765-171B-434E-B02E-4A6DA20C752F}" srcOrd="0" destOrd="0" presId="urn:microsoft.com/office/officeart/2005/8/layout/hChevron3"/>
    <dgm:cxn modelId="{580C121A-D781-489F-8DD0-09BEA340472C}" type="presOf" srcId="{3EB7CEDD-DDBF-44C6-9732-D265349AF092}" destId="{8E39D6AC-7365-485D-BB0F-DD79FFE3B8A2}" srcOrd="0" destOrd="0" presId="urn:microsoft.com/office/officeart/2005/8/layout/hChevron3"/>
    <dgm:cxn modelId="{248BB72A-657D-4619-AE65-0557E35F1DC9}" type="presOf" srcId="{CC451978-8589-4279-9A2C-92B90D422BC5}" destId="{B6D1C7ED-382C-42A8-A140-AD1B368D2386}" srcOrd="0" destOrd="0" presId="urn:microsoft.com/office/officeart/2005/8/layout/hChevron3"/>
    <dgm:cxn modelId="{B77FFA76-3D82-4A55-97D8-DC72769C2D72}" srcId="{C69BC769-8453-43B1-916F-0027705C0F0D}" destId="{CC451978-8589-4279-9A2C-92B90D422BC5}" srcOrd="1" destOrd="0" parTransId="{D7104CA9-0BB0-4D3E-8DF1-36EB0D520AF3}" sibTransId="{37947E13-AE94-415C-8613-44F4019C7264}"/>
    <dgm:cxn modelId="{2FBA16AC-3F51-4E84-82CE-46F894580048}" srcId="{C69BC769-8453-43B1-916F-0027705C0F0D}" destId="{3EB7CEDD-DDBF-44C6-9732-D265349AF092}" srcOrd="0" destOrd="0" parTransId="{8E8F8A26-500B-4908-8078-77555702188B}" sibTransId="{0D5D0A6F-0967-4C36-B4BB-A1036C483FD4}"/>
    <dgm:cxn modelId="{D96D9B2F-00D4-4A33-A215-A0EE46F41379}" type="presParOf" srcId="{C93B0765-171B-434E-B02E-4A6DA20C752F}" destId="{8E39D6AC-7365-485D-BB0F-DD79FFE3B8A2}" srcOrd="0" destOrd="0" presId="urn:microsoft.com/office/officeart/2005/8/layout/hChevron3"/>
    <dgm:cxn modelId="{2A234B7E-6232-4033-9649-E99158439F18}" type="presParOf" srcId="{C93B0765-171B-434E-B02E-4A6DA20C752F}" destId="{3AA534FD-DBBE-4585-A5EB-7DB05D2DAA96}" srcOrd="1" destOrd="0" presId="urn:microsoft.com/office/officeart/2005/8/layout/hChevron3"/>
    <dgm:cxn modelId="{C1ACD9E4-D87C-49A6-AD63-79B0E7CA1FF1}" type="presParOf" srcId="{C93B0765-171B-434E-B02E-4A6DA20C752F}" destId="{B6D1C7ED-382C-42A8-A140-AD1B368D2386}" srcOrd="2" destOrd="0" presId="urn:microsoft.com/office/officeart/2005/8/layout/hChevron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9D6AC-7365-485D-BB0F-DD79FFE3B8A2}">
      <dsp:nvSpPr>
        <dsp:cNvPr id="0" name=""/>
        <dsp:cNvSpPr/>
      </dsp:nvSpPr>
      <dsp:spPr>
        <a:xfrm>
          <a:off x="864100" y="0"/>
          <a:ext cx="1367424" cy="400050"/>
        </a:xfrm>
        <a:prstGeom prst="homePlate">
          <a:avLst/>
        </a:prstGeom>
        <a:solidFill>
          <a:schemeClr val="bg1"/>
        </a:solidFill>
        <a:ln w="38100" cap="flat" cmpd="sng" algn="ctr">
          <a:solidFill>
            <a:srgbClr val="00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90488" lvl="0" indent="0" algn="l" defTabSz="466725">
            <a:lnSpc>
              <a:spcPct val="90000"/>
            </a:lnSpc>
            <a:spcBef>
              <a:spcPct val="0"/>
            </a:spcBef>
            <a:spcAft>
              <a:spcPts val="0"/>
            </a:spcAft>
            <a:buNone/>
            <a:tabLst/>
          </a:pPr>
          <a:endParaRPr lang="fr-FR" sz="1050" b="1" kern="1200" dirty="0">
            <a:solidFill>
              <a:schemeClr val="bg1"/>
            </a:solidFill>
            <a:hlinkClick xmlns:r="http://schemas.openxmlformats.org/officeDocument/2006/relationships" r:id="" action="ppaction://noaction"/>
          </a:endParaRPr>
        </a:p>
      </dsp:txBody>
      <dsp:txXfrm>
        <a:off x="864100" y="0"/>
        <a:ext cx="1267412" cy="400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39D6AC-7365-485D-BB0F-DD79FFE3B8A2}">
      <dsp:nvSpPr>
        <dsp:cNvPr id="0" name=""/>
        <dsp:cNvSpPr/>
      </dsp:nvSpPr>
      <dsp:spPr>
        <a:xfrm>
          <a:off x="243930" y="0"/>
          <a:ext cx="2400281" cy="512572"/>
        </a:xfrm>
        <a:prstGeom prst="homePlate">
          <a:avLst/>
        </a:prstGeom>
        <a:solidFill>
          <a:schemeClr val="bg1"/>
        </a:solidFill>
        <a:ln w="38100" cap="flat" cmpd="sng" algn="ctr">
          <a:solidFill>
            <a:srgbClr val="0033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90488" lvl="0" indent="0" algn="l" defTabSz="466725">
            <a:lnSpc>
              <a:spcPct val="90000"/>
            </a:lnSpc>
            <a:spcBef>
              <a:spcPct val="0"/>
            </a:spcBef>
            <a:spcAft>
              <a:spcPts val="0"/>
            </a:spcAft>
            <a:buNone/>
            <a:tabLst/>
          </a:pPr>
          <a:r>
            <a:rPr lang="fr-FR" sz="1050" b="1" kern="1200" dirty="0">
              <a:solidFill>
                <a:schemeClr val="bg1"/>
              </a:solidFill>
              <a:hlinkClick xmlns:r="http://schemas.openxmlformats.org/officeDocument/2006/relationships" r:id="" action="ppaction://hlinksldjump"/>
            </a:rPr>
            <a:t>ACCÈS AU STAGE INITIAL</a:t>
          </a:r>
          <a:endParaRPr lang="fr-FR" sz="1050" b="1" kern="1200" dirty="0">
            <a:solidFill>
              <a:schemeClr val="bg1"/>
            </a:solidFill>
            <a:hlinkClick xmlns:r="http://schemas.openxmlformats.org/officeDocument/2006/relationships" r:id="" action="ppaction://noaction"/>
          </a:endParaRPr>
        </a:p>
      </dsp:txBody>
      <dsp:txXfrm>
        <a:off x="243930" y="0"/>
        <a:ext cx="2272138" cy="512572"/>
      </dsp:txXfrm>
    </dsp:sp>
    <dsp:sp modelId="{B6D1C7ED-382C-42A8-A140-AD1B368D2386}">
      <dsp:nvSpPr>
        <dsp:cNvPr id="0" name=""/>
        <dsp:cNvSpPr/>
      </dsp:nvSpPr>
      <dsp:spPr>
        <a:xfrm>
          <a:off x="1643088" y="0"/>
          <a:ext cx="2460076" cy="512572"/>
        </a:xfrm>
        <a:prstGeom prst="chevron">
          <a:avLst/>
        </a:prstGeom>
        <a:solidFill>
          <a:schemeClr val="bg1"/>
        </a:solidFill>
        <a:ln w="38100" cap="flat" cmpd="sng" algn="ctr">
          <a:solidFill>
            <a:srgbClr val="0000C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90488" lvl="0" indent="0" algn="l" defTabSz="488950">
            <a:lnSpc>
              <a:spcPct val="90000"/>
            </a:lnSpc>
            <a:spcBef>
              <a:spcPct val="0"/>
            </a:spcBef>
            <a:spcAft>
              <a:spcPct val="35000"/>
            </a:spcAft>
            <a:buNone/>
            <a:tabLst/>
          </a:pPr>
          <a:r>
            <a:rPr lang="fr-FR" sz="1100" b="1" kern="1200" dirty="0">
              <a:hlinkClick xmlns:r="http://schemas.openxmlformats.org/officeDocument/2006/relationships" r:id="" action="ppaction://hlinksldjump"/>
            </a:rPr>
            <a:t>RÈGLES D’ORGANISATION</a:t>
          </a:r>
          <a:endParaRPr lang="fr-FR" sz="1000" kern="1200" dirty="0"/>
        </a:p>
      </dsp:txBody>
      <dsp:txXfrm>
        <a:off x="1899374" y="0"/>
        <a:ext cx="1947504" cy="512572"/>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6T13:42:25.933"/>
    </inkml:context>
    <inkml:brush xml:id="br0">
      <inkml:brushProperty name="width" value="0.05" units="cm"/>
      <inkml:brushProperty name="height" value="0.05" units="cm"/>
      <inkml:brushProperty name="color" value="#E71224"/>
    </inkml:brush>
  </inkml:definitions>
  <inkml:trace contextRef="#ctx0" brushRef="#br0">1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6T13:42:25.933"/>
    </inkml:context>
    <inkml:brush xml:id="br0">
      <inkml:brushProperty name="width" value="0.05" units="cm"/>
      <inkml:brushProperty name="height" value="0.05" units="cm"/>
      <inkml:brushProperty name="color" value="#E71224"/>
    </inkml:brush>
  </inkml:definitions>
  <inkml:trace contextRef="#ctx0" brushRef="#br0">1 0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8-26T13:42:25.933"/>
    </inkml:context>
    <inkml:brush xml:id="br0">
      <inkml:brushProperty name="width" value="0.05" units="cm"/>
      <inkml:brushProperty name="height" value="0.05" units="cm"/>
      <inkml:brushProperty name="color" value="#E71224"/>
    </inkml:brush>
  </inkml:definitions>
  <inkml:trace contextRef="#ctx0" brushRef="#br0">1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88221" tIns="44111" rIns="88221" bIns="44111"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49688" y="0"/>
            <a:ext cx="2946400" cy="495300"/>
          </a:xfrm>
          <a:prstGeom prst="rect">
            <a:avLst/>
          </a:prstGeom>
        </p:spPr>
        <p:txBody>
          <a:bodyPr vert="horz" lIns="88221" tIns="44111" rIns="88221" bIns="44111" rtlCol="0"/>
          <a:lstStyle>
            <a:lvl1pPr algn="r" fontAlgn="auto">
              <a:spcBef>
                <a:spcPts val="0"/>
              </a:spcBef>
              <a:spcAft>
                <a:spcPts val="0"/>
              </a:spcAft>
              <a:defRPr sz="1200">
                <a:latin typeface="+mn-lt"/>
                <a:cs typeface="+mn-cs"/>
              </a:defRPr>
            </a:lvl1pPr>
          </a:lstStyle>
          <a:p>
            <a:pPr>
              <a:defRPr/>
            </a:pPr>
            <a:fld id="{5E2FFDEF-758D-40CF-87AF-DF0649BC9211}" type="datetimeFigureOut">
              <a:rPr lang="fr-FR"/>
              <a:pPr>
                <a:defRPr/>
              </a:pPr>
              <a:t>31/03/2020</a:t>
            </a:fld>
            <a:endParaRPr lang="fr-FR" dirty="0"/>
          </a:p>
        </p:txBody>
      </p:sp>
      <p:sp>
        <p:nvSpPr>
          <p:cNvPr id="4" name="Espace réservé de l'image des diapositives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88221" tIns="44111" rIns="88221" bIns="44111" rtlCol="0" anchor="ctr"/>
          <a:lstStyle/>
          <a:p>
            <a:pPr lvl="0"/>
            <a:endParaRPr lang="fr-FR" noProof="0" dirty="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88221" tIns="44111" rIns="88221" bIns="44111"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9750"/>
            <a:ext cx="2946400" cy="495300"/>
          </a:xfrm>
          <a:prstGeom prst="rect">
            <a:avLst/>
          </a:prstGeom>
        </p:spPr>
        <p:txBody>
          <a:bodyPr vert="horz" lIns="88221" tIns="44111" rIns="88221" bIns="44111"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49688" y="9429750"/>
            <a:ext cx="2946400" cy="495300"/>
          </a:xfrm>
          <a:prstGeom prst="rect">
            <a:avLst/>
          </a:prstGeom>
        </p:spPr>
        <p:txBody>
          <a:bodyPr vert="horz" lIns="88221" tIns="44111" rIns="88221" bIns="44111" rtlCol="0" anchor="b"/>
          <a:lstStyle>
            <a:lvl1pPr algn="r" fontAlgn="auto">
              <a:spcBef>
                <a:spcPts val="0"/>
              </a:spcBef>
              <a:spcAft>
                <a:spcPts val="0"/>
              </a:spcAft>
              <a:defRPr sz="1200">
                <a:latin typeface="+mn-lt"/>
                <a:cs typeface="+mn-cs"/>
              </a:defRPr>
            </a:lvl1pPr>
          </a:lstStyle>
          <a:p>
            <a:pPr>
              <a:defRPr/>
            </a:pPr>
            <a:fld id="{7B7C1C45-F260-4E9B-8B2C-AB0982B91D7C}" type="slidenum">
              <a:rPr lang="fr-FR"/>
              <a:pPr>
                <a:defRPr/>
              </a:pPr>
              <a:t>‹N°›</a:t>
            </a:fld>
            <a:endParaRPr lang="fr-FR" dirty="0"/>
          </a:p>
        </p:txBody>
      </p:sp>
    </p:spTree>
    <p:extLst>
      <p:ext uri="{BB962C8B-B14F-4D97-AF65-F5344CB8AC3E}">
        <p14:creationId xmlns:p14="http://schemas.microsoft.com/office/powerpoint/2010/main" val="2371836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1536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37731D-097A-4E70-81FC-35E86FDCC974}" type="slidenum">
              <a:rPr lang="fr-FR">
                <a:cs typeface="Arial" charset="0"/>
              </a:rPr>
              <a:pPr fontAlgn="base">
                <a:spcBef>
                  <a:spcPct val="0"/>
                </a:spcBef>
                <a:spcAft>
                  <a:spcPct val="0"/>
                </a:spcAft>
                <a:defRPr/>
              </a:pPr>
              <a:t>1</a:t>
            </a:fld>
            <a:endParaRPr lang="fr-FR" dirty="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969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969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E0C119-4654-4DA3-A76B-043E6256B597}" type="slidenum">
              <a:rPr lang="fr-FR">
                <a:cs typeface="Arial" charset="0"/>
              </a:rPr>
              <a:pPr fontAlgn="base">
                <a:spcBef>
                  <a:spcPct val="0"/>
                </a:spcBef>
                <a:spcAft>
                  <a:spcPct val="0"/>
                </a:spcAft>
                <a:defRPr/>
              </a:pPr>
              <a:t>10</a:t>
            </a:fld>
            <a:endParaRPr lang="fr-FR" dirty="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174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3174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97AB9D-0533-4FDB-8A6A-1AB597FE4076}" type="slidenum">
              <a:rPr lang="fr-FR">
                <a:cs typeface="Arial" charset="0"/>
              </a:rPr>
              <a:pPr fontAlgn="base">
                <a:spcBef>
                  <a:spcPct val="0"/>
                </a:spcBef>
                <a:spcAft>
                  <a:spcPct val="0"/>
                </a:spcAft>
                <a:defRPr/>
              </a:pPr>
              <a:t>11</a:t>
            </a:fld>
            <a:endParaRPr lang="fr-FR" dirty="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12</a:t>
            </a:fld>
            <a:endParaRPr lang="fr-FR" dirty="0"/>
          </a:p>
        </p:txBody>
      </p:sp>
    </p:spTree>
    <p:extLst>
      <p:ext uri="{BB962C8B-B14F-4D97-AF65-F5344CB8AC3E}">
        <p14:creationId xmlns:p14="http://schemas.microsoft.com/office/powerpoint/2010/main" val="1276681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13</a:t>
            </a:fld>
            <a:endParaRPr lang="fr-FR" dirty="0"/>
          </a:p>
        </p:txBody>
      </p:sp>
    </p:spTree>
    <p:extLst>
      <p:ext uri="{BB962C8B-B14F-4D97-AF65-F5344CB8AC3E}">
        <p14:creationId xmlns:p14="http://schemas.microsoft.com/office/powerpoint/2010/main" val="3395765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3789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C69474-D3D6-4628-A04B-3A8A6B2C69A2}" type="slidenum">
              <a:rPr lang="fr-FR">
                <a:cs typeface="Arial" charset="0"/>
              </a:rPr>
              <a:pPr fontAlgn="base">
                <a:spcBef>
                  <a:spcPct val="0"/>
                </a:spcBef>
                <a:spcAft>
                  <a:spcPct val="0"/>
                </a:spcAft>
                <a:defRPr/>
              </a:pPr>
              <a:t>14</a:t>
            </a:fld>
            <a:endParaRPr lang="fr-FR" dirty="0">
              <a:cs typeface="Arial" charset="0"/>
            </a:endParaRPr>
          </a:p>
        </p:txBody>
      </p:sp>
    </p:spTree>
    <p:extLst>
      <p:ext uri="{BB962C8B-B14F-4D97-AF65-F5344CB8AC3E}">
        <p14:creationId xmlns:p14="http://schemas.microsoft.com/office/powerpoint/2010/main" val="3787592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3789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C69474-D3D6-4628-A04B-3A8A6B2C69A2}" type="slidenum">
              <a:rPr lang="fr-FR">
                <a:cs typeface="Arial" charset="0"/>
              </a:rPr>
              <a:pPr fontAlgn="base">
                <a:spcBef>
                  <a:spcPct val="0"/>
                </a:spcBef>
                <a:spcAft>
                  <a:spcPct val="0"/>
                </a:spcAft>
                <a:defRPr/>
              </a:pPr>
              <a:t>15</a:t>
            </a:fld>
            <a:endParaRPr lang="fr-FR" dirty="0">
              <a:cs typeface="Arial" charset="0"/>
            </a:endParaRPr>
          </a:p>
        </p:txBody>
      </p:sp>
    </p:spTree>
    <p:extLst>
      <p:ext uri="{BB962C8B-B14F-4D97-AF65-F5344CB8AC3E}">
        <p14:creationId xmlns:p14="http://schemas.microsoft.com/office/powerpoint/2010/main" val="3152385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789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3789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C69474-D3D6-4628-A04B-3A8A6B2C69A2}" type="slidenum">
              <a:rPr lang="fr-FR">
                <a:cs typeface="Arial" charset="0"/>
              </a:rPr>
              <a:pPr fontAlgn="base">
                <a:spcBef>
                  <a:spcPct val="0"/>
                </a:spcBef>
                <a:spcAft>
                  <a:spcPct val="0"/>
                </a:spcAft>
                <a:defRPr/>
              </a:pPr>
              <a:t>16</a:t>
            </a:fld>
            <a:endParaRPr lang="fr-FR" dirty="0">
              <a:cs typeface="Arial" charset="0"/>
            </a:endParaRPr>
          </a:p>
        </p:txBody>
      </p:sp>
    </p:spTree>
    <p:extLst>
      <p:ext uri="{BB962C8B-B14F-4D97-AF65-F5344CB8AC3E}">
        <p14:creationId xmlns:p14="http://schemas.microsoft.com/office/powerpoint/2010/main" val="572811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17</a:t>
            </a:fld>
            <a:endParaRPr lang="fr-FR" dirty="0"/>
          </a:p>
        </p:txBody>
      </p:sp>
    </p:spTree>
    <p:extLst>
      <p:ext uri="{BB962C8B-B14F-4D97-AF65-F5344CB8AC3E}">
        <p14:creationId xmlns:p14="http://schemas.microsoft.com/office/powerpoint/2010/main" val="2242188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47106"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4710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CD86EF-FA6A-47AC-85A1-BE1740FEEF52}" type="slidenum">
              <a:rPr lang="fr-FR">
                <a:cs typeface="Arial" charset="0"/>
              </a:rPr>
              <a:pPr fontAlgn="base">
                <a:spcBef>
                  <a:spcPct val="0"/>
                </a:spcBef>
                <a:spcAft>
                  <a:spcPct val="0"/>
                </a:spcAft>
                <a:defRPr/>
              </a:pPr>
              <a:t>18</a:t>
            </a:fld>
            <a:endParaRPr lang="fr-FR" dirty="0">
              <a:cs typeface="Arial" charset="0"/>
            </a:endParaRPr>
          </a:p>
        </p:txBody>
      </p:sp>
    </p:spTree>
    <p:extLst>
      <p:ext uri="{BB962C8B-B14F-4D97-AF65-F5344CB8AC3E}">
        <p14:creationId xmlns:p14="http://schemas.microsoft.com/office/powerpoint/2010/main" val="569224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19</a:t>
            </a:fld>
            <a:endParaRPr lang="fr-FR" dirty="0"/>
          </a:p>
        </p:txBody>
      </p:sp>
    </p:spTree>
    <p:extLst>
      <p:ext uri="{BB962C8B-B14F-4D97-AF65-F5344CB8AC3E}">
        <p14:creationId xmlns:p14="http://schemas.microsoft.com/office/powerpoint/2010/main" val="403173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a:t>
            </a:fld>
            <a:endParaRPr lang="fr-FR" dirty="0"/>
          </a:p>
        </p:txBody>
      </p:sp>
    </p:spTree>
    <p:extLst>
      <p:ext uri="{BB962C8B-B14F-4D97-AF65-F5344CB8AC3E}">
        <p14:creationId xmlns:p14="http://schemas.microsoft.com/office/powerpoint/2010/main" val="37901535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20</a:t>
            </a:fld>
            <a:endParaRPr lang="fr-FR" dirty="0"/>
          </a:p>
        </p:txBody>
      </p:sp>
    </p:spTree>
    <p:extLst>
      <p:ext uri="{BB962C8B-B14F-4D97-AF65-F5344CB8AC3E}">
        <p14:creationId xmlns:p14="http://schemas.microsoft.com/office/powerpoint/2010/main" val="1301478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21</a:t>
            </a:fld>
            <a:endParaRPr lang="fr-FR" dirty="0"/>
          </a:p>
        </p:txBody>
      </p:sp>
    </p:spTree>
    <p:extLst>
      <p:ext uri="{BB962C8B-B14F-4D97-AF65-F5344CB8AC3E}">
        <p14:creationId xmlns:p14="http://schemas.microsoft.com/office/powerpoint/2010/main" val="4133393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22</a:t>
            </a:fld>
            <a:endParaRPr lang="fr-FR" dirty="0"/>
          </a:p>
        </p:txBody>
      </p:sp>
    </p:spTree>
    <p:extLst>
      <p:ext uri="{BB962C8B-B14F-4D97-AF65-F5344CB8AC3E}">
        <p14:creationId xmlns:p14="http://schemas.microsoft.com/office/powerpoint/2010/main" val="111514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23</a:t>
            </a:fld>
            <a:endParaRPr lang="fr-FR" dirty="0"/>
          </a:p>
        </p:txBody>
      </p:sp>
    </p:spTree>
    <p:extLst>
      <p:ext uri="{BB962C8B-B14F-4D97-AF65-F5344CB8AC3E}">
        <p14:creationId xmlns:p14="http://schemas.microsoft.com/office/powerpoint/2010/main" val="20901226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24</a:t>
            </a:fld>
            <a:endParaRPr lang="fr-FR" dirty="0"/>
          </a:p>
        </p:txBody>
      </p:sp>
    </p:spTree>
    <p:extLst>
      <p:ext uri="{BB962C8B-B14F-4D97-AF65-F5344CB8AC3E}">
        <p14:creationId xmlns:p14="http://schemas.microsoft.com/office/powerpoint/2010/main" val="4068468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25</a:t>
            </a:fld>
            <a:endParaRPr lang="fr-FR" dirty="0"/>
          </a:p>
        </p:txBody>
      </p:sp>
    </p:spTree>
    <p:extLst>
      <p:ext uri="{BB962C8B-B14F-4D97-AF65-F5344CB8AC3E}">
        <p14:creationId xmlns:p14="http://schemas.microsoft.com/office/powerpoint/2010/main" val="15181962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3379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3379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18ADDF-B257-41F4-8B04-01E44288D079}" type="slidenum">
              <a:rPr lang="fr-FR">
                <a:cs typeface="Arial" charset="0"/>
              </a:rPr>
              <a:pPr fontAlgn="base">
                <a:spcBef>
                  <a:spcPct val="0"/>
                </a:spcBef>
                <a:spcAft>
                  <a:spcPct val="0"/>
                </a:spcAft>
                <a:defRPr/>
              </a:pPr>
              <a:t>26</a:t>
            </a:fld>
            <a:endParaRPr lang="fr-FR" dirty="0">
              <a:cs typeface="Arial" charset="0"/>
            </a:endParaRPr>
          </a:p>
        </p:txBody>
      </p:sp>
    </p:spTree>
    <p:extLst>
      <p:ext uri="{BB962C8B-B14F-4D97-AF65-F5344CB8AC3E}">
        <p14:creationId xmlns:p14="http://schemas.microsoft.com/office/powerpoint/2010/main" val="2724044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35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0886BA-5158-4B49-A701-EBC608864F4A}" type="slidenum">
              <a:rPr lang="fr-FR">
                <a:cs typeface="Arial" charset="0"/>
              </a:rPr>
              <a:pPr fontAlgn="base">
                <a:spcBef>
                  <a:spcPct val="0"/>
                </a:spcBef>
                <a:spcAft>
                  <a:spcPct val="0"/>
                </a:spcAft>
                <a:defRPr/>
              </a:pPr>
              <a:t>27</a:t>
            </a:fld>
            <a:endParaRPr lang="fr-FR" dirty="0">
              <a:cs typeface="Arial" charset="0"/>
            </a:endParaRPr>
          </a:p>
        </p:txBody>
      </p:sp>
    </p:spTree>
    <p:extLst>
      <p:ext uri="{BB962C8B-B14F-4D97-AF65-F5344CB8AC3E}">
        <p14:creationId xmlns:p14="http://schemas.microsoft.com/office/powerpoint/2010/main" val="10782086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56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560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003C78-3076-48E9-B966-8FC1CA92F62C}" type="slidenum">
              <a:rPr lang="fr-FR">
                <a:cs typeface="Arial" charset="0"/>
              </a:rPr>
              <a:pPr fontAlgn="base">
                <a:spcBef>
                  <a:spcPct val="0"/>
                </a:spcBef>
                <a:spcAft>
                  <a:spcPct val="0"/>
                </a:spcAft>
                <a:defRPr/>
              </a:pPr>
              <a:t>28</a:t>
            </a:fld>
            <a:endParaRPr lang="fr-FR" dirty="0">
              <a:cs typeface="Arial" charset="0"/>
            </a:endParaRPr>
          </a:p>
        </p:txBody>
      </p:sp>
    </p:spTree>
    <p:extLst>
      <p:ext uri="{BB962C8B-B14F-4D97-AF65-F5344CB8AC3E}">
        <p14:creationId xmlns:p14="http://schemas.microsoft.com/office/powerpoint/2010/main" val="14452753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76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765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4B4D07-39B5-49E1-BC5B-EB3584D830A3}" type="slidenum">
              <a:rPr lang="fr-FR">
                <a:cs typeface="Arial" charset="0"/>
              </a:rPr>
              <a:pPr fontAlgn="base">
                <a:spcBef>
                  <a:spcPct val="0"/>
                </a:spcBef>
                <a:spcAft>
                  <a:spcPct val="0"/>
                </a:spcAft>
                <a:defRPr/>
              </a:pPr>
              <a:t>29</a:t>
            </a:fld>
            <a:endParaRPr lang="fr-FR" dirty="0">
              <a:cs typeface="Arial" charset="0"/>
            </a:endParaRPr>
          </a:p>
        </p:txBody>
      </p:sp>
    </p:spTree>
    <p:extLst>
      <p:ext uri="{BB962C8B-B14F-4D97-AF65-F5344CB8AC3E}">
        <p14:creationId xmlns:p14="http://schemas.microsoft.com/office/powerpoint/2010/main" val="49902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3</a:t>
            </a:fld>
            <a:endParaRPr lang="fr-FR" dirty="0"/>
          </a:p>
        </p:txBody>
      </p:sp>
    </p:spTree>
    <p:extLst>
      <p:ext uri="{BB962C8B-B14F-4D97-AF65-F5344CB8AC3E}">
        <p14:creationId xmlns:p14="http://schemas.microsoft.com/office/powerpoint/2010/main" val="43485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7B7C1C45-F260-4E9B-8B2C-AB0982B91D7C}" type="slidenum">
              <a:rPr lang="fr-FR" smtClean="0"/>
              <a:pPr>
                <a:defRPr/>
              </a:pPr>
              <a:t>4</a:t>
            </a:fld>
            <a:endParaRPr lang="fr-FR" dirty="0"/>
          </a:p>
        </p:txBody>
      </p:sp>
    </p:spTree>
    <p:extLst>
      <p:ext uri="{BB962C8B-B14F-4D97-AF65-F5344CB8AC3E}">
        <p14:creationId xmlns:p14="http://schemas.microsoft.com/office/powerpoint/2010/main" val="2281403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9458"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19459"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43A0AA-1312-4A4B-A2E8-E693475D74C8}" type="slidenum">
              <a:rPr lang="fr-FR">
                <a:cs typeface="Arial" charset="0"/>
              </a:rPr>
              <a:pPr fontAlgn="base">
                <a:spcBef>
                  <a:spcPct val="0"/>
                </a:spcBef>
                <a:spcAft>
                  <a:spcPct val="0"/>
                </a:spcAft>
                <a:defRPr/>
              </a:pPr>
              <a:t>5</a:t>
            </a:fld>
            <a:endParaRPr lang="fr-FR" dirty="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35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0886BA-5158-4B49-A701-EBC608864F4A}" type="slidenum">
              <a:rPr lang="fr-FR">
                <a:cs typeface="Arial" charset="0"/>
              </a:rPr>
              <a:pPr fontAlgn="base">
                <a:spcBef>
                  <a:spcPct val="0"/>
                </a:spcBef>
                <a:spcAft>
                  <a:spcPct val="0"/>
                </a:spcAft>
                <a:defRPr/>
              </a:pPr>
              <a:t>6</a:t>
            </a:fld>
            <a:endParaRPr lang="fr-FR" dirty="0">
              <a:cs typeface="Arial" charset="0"/>
            </a:endParaRPr>
          </a:p>
        </p:txBody>
      </p:sp>
    </p:spTree>
    <p:extLst>
      <p:ext uri="{BB962C8B-B14F-4D97-AF65-F5344CB8AC3E}">
        <p14:creationId xmlns:p14="http://schemas.microsoft.com/office/powerpoint/2010/main" val="503803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3554"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3555"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0886BA-5158-4B49-A701-EBC608864F4A}" type="slidenum">
              <a:rPr lang="fr-FR">
                <a:cs typeface="Arial" charset="0"/>
              </a:rPr>
              <a:pPr fontAlgn="base">
                <a:spcBef>
                  <a:spcPct val="0"/>
                </a:spcBef>
                <a:spcAft>
                  <a:spcPct val="0"/>
                </a:spcAft>
                <a:defRPr/>
              </a:pPr>
              <a:t>7</a:t>
            </a:fld>
            <a:endParaRPr lang="fr-FR" dirty="0">
              <a:cs typeface="Arial" charset="0"/>
            </a:endParaRPr>
          </a:p>
        </p:txBody>
      </p:sp>
    </p:spTree>
    <p:extLst>
      <p:ext uri="{BB962C8B-B14F-4D97-AF65-F5344CB8AC3E}">
        <p14:creationId xmlns:p14="http://schemas.microsoft.com/office/powerpoint/2010/main" val="3110594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560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560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003C78-3076-48E9-B966-8FC1CA92F62C}" type="slidenum">
              <a:rPr lang="fr-FR">
                <a:cs typeface="Arial" charset="0"/>
              </a:rPr>
              <a:pPr fontAlgn="base">
                <a:spcBef>
                  <a:spcPct val="0"/>
                </a:spcBef>
                <a:spcAft>
                  <a:spcPct val="0"/>
                </a:spcAft>
                <a:defRPr/>
              </a:pPr>
              <a:t>8</a:t>
            </a:fld>
            <a:endParaRPr lang="fr-FR" dirty="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27650"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a:p>
        </p:txBody>
      </p:sp>
      <p:sp>
        <p:nvSpPr>
          <p:cNvPr id="27651"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4B4D07-39B5-49E1-BC5B-EB3584D830A3}" type="slidenum">
              <a:rPr lang="fr-FR">
                <a:cs typeface="Arial" charset="0"/>
              </a:rPr>
              <a:pPr fontAlgn="base">
                <a:spcBef>
                  <a:spcPct val="0"/>
                </a:spcBef>
                <a:spcAft>
                  <a:spcPct val="0"/>
                </a:spcAft>
                <a:defRPr/>
              </a:pPr>
              <a:t>9</a:t>
            </a:fld>
            <a:endParaRPr lang="fr-FR" dirty="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FR"/>
              <a:t>Modifiez le style du titre</a:t>
            </a: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BA0BDA0D-F9F6-4544-8F16-7CEEC1DFD1A5}" type="datetimeFigureOut">
              <a:rPr lang="fr-FR" smtClean="0"/>
              <a:pPr>
                <a:defRPr/>
              </a:pPr>
              <a:t>31/03/2020</a:t>
            </a:fld>
            <a:endParaRPr lang="fr-FR" dirty="0"/>
          </a:p>
        </p:txBody>
      </p:sp>
      <p:sp>
        <p:nvSpPr>
          <p:cNvPr id="6" name="Espace réservé du numéro de diapositive 5"/>
          <p:cNvSpPr>
            <a:spLocks noGrp="1"/>
          </p:cNvSpPr>
          <p:nvPr>
            <p:ph type="sldNum" sz="quarter" idx="12"/>
          </p:nvPr>
        </p:nvSpPr>
        <p:spPr>
          <a:xfrm>
            <a:off x="2035579" y="9533601"/>
            <a:ext cx="1600200" cy="527050"/>
          </a:xfrm>
        </p:spPr>
        <p:txBody>
          <a:bodyPr/>
          <a:lstStyle>
            <a:lvl1pPr>
              <a:defRPr/>
            </a:lvl1pPr>
          </a:lstStyle>
          <a:p>
            <a:pPr>
              <a:defRPr/>
            </a:pPr>
            <a:endParaRPr lang="fr-FR" dirty="0"/>
          </a:p>
        </p:txBody>
      </p:sp>
      <p:pic>
        <p:nvPicPr>
          <p:cNvPr id="7" name="Image 6">
            <a:extLst>
              <a:ext uri="{FF2B5EF4-FFF2-40B4-BE49-F238E27FC236}">
                <a16:creationId xmlns:a16="http://schemas.microsoft.com/office/drawing/2014/main" id="{7C400E0F-9EFC-3B43-8880-2D7E19DE90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9" y="248524"/>
            <a:ext cx="1008112" cy="10081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8C0CF40-8CD3-4F2D-BBBA-4D46227E03BB}" type="datetimeFigureOut">
              <a:rPr lang="fr-FR" smtClean="0"/>
              <a:pPr>
                <a:defRPr/>
              </a:pPr>
              <a:t>31/03/2020</a:t>
            </a:fld>
            <a:endParaRPr lang="fr-FR" dirty="0"/>
          </a:p>
        </p:txBody>
      </p:sp>
      <p:sp>
        <p:nvSpPr>
          <p:cNvPr id="5"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8A2BE53-1573-4C59-A57B-40C2BC22966B}"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0"/>
            <a:ext cx="1543050" cy="8452203"/>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700"/>
            <a:ext cx="4514850" cy="845220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8F417BE-5061-45A4-9901-627EE9B30F1C}" type="datetimeFigureOut">
              <a:rPr lang="fr-FR" smtClean="0"/>
              <a:pPr>
                <a:defRPr/>
              </a:pPr>
              <a:t>31/03/2020</a:t>
            </a:fld>
            <a:endParaRPr lang="fr-FR" dirty="0"/>
          </a:p>
        </p:txBody>
      </p:sp>
      <p:sp>
        <p:nvSpPr>
          <p:cNvPr id="5"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8060C171-3390-4463-8CE2-5E1F2EC55A78}"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EA3DA40-8C89-4392-9550-6683E2C6DF89}" type="datetimeFigureOut">
              <a:rPr lang="fr-FR" smtClean="0"/>
              <a:pPr>
                <a:defRPr/>
              </a:pPr>
              <a:t>31/03/2020</a:t>
            </a:fld>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16CB68D1-A24A-4497-8667-11FA12115F45}"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25EF9C1-8E60-41D8-A4B1-5721E4B871F2}" type="datetimeFigureOut">
              <a:rPr lang="fr-FR" smtClean="0"/>
              <a:pPr>
                <a:defRPr/>
              </a:pPr>
              <a:t>31/03/2020</a:t>
            </a:fld>
            <a:endParaRPr lang="fr-FR" dirty="0"/>
          </a:p>
        </p:txBody>
      </p:sp>
      <p:sp>
        <p:nvSpPr>
          <p:cNvPr id="5"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p:txBody>
          <a:bodyPr/>
          <a:lstStyle>
            <a:lvl1pPr>
              <a:defRPr/>
            </a:lvl1pPr>
          </a:lstStyle>
          <a:p>
            <a:pPr>
              <a:defRPr/>
            </a:pPr>
            <a:fld id="{22A691F0-671E-4C1A-A1C1-28126F452750}"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26A6C6C1-AB5D-438A-88CA-CFBC986B1417}" type="datetimeFigureOut">
              <a:rPr lang="fr-FR" smtClean="0"/>
              <a:pPr>
                <a:defRPr/>
              </a:pPr>
              <a:t>31/03/2020</a:t>
            </a:fld>
            <a:endParaRPr lang="fr-FR" dirty="0"/>
          </a:p>
        </p:txBody>
      </p:sp>
      <p:sp>
        <p:nvSpPr>
          <p:cNvPr id="6"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668CB09D-FCB3-4782-A0EC-5B91A4FD2438}"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53F87245-7AAC-45A5-A480-F7EBB4B16060}" type="datetimeFigureOut">
              <a:rPr lang="fr-FR" smtClean="0"/>
              <a:pPr>
                <a:defRPr/>
              </a:pPr>
              <a:t>31/03/2020</a:t>
            </a:fld>
            <a:endParaRPr lang="fr-FR" dirty="0"/>
          </a:p>
        </p:txBody>
      </p:sp>
      <p:sp>
        <p:nvSpPr>
          <p:cNvPr id="8"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9" name="Espace réservé du numéro de diapositive 5"/>
          <p:cNvSpPr>
            <a:spLocks noGrp="1"/>
          </p:cNvSpPr>
          <p:nvPr>
            <p:ph type="sldNum" sz="quarter" idx="12"/>
          </p:nvPr>
        </p:nvSpPr>
        <p:spPr/>
        <p:txBody>
          <a:bodyPr/>
          <a:lstStyle>
            <a:lvl1pPr>
              <a:defRPr/>
            </a:lvl1pPr>
          </a:lstStyle>
          <a:p>
            <a:pPr>
              <a:defRPr/>
            </a:pPr>
            <a:fld id="{018C763B-F774-40A7-B9EE-4E62F5D4F0F2}"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A45CD774-B87A-4047-9F19-FD7E8B85431B}" type="datetimeFigureOut">
              <a:rPr lang="fr-FR" smtClean="0"/>
              <a:pPr>
                <a:defRPr/>
              </a:pPr>
              <a:t>31/03/2020</a:t>
            </a:fld>
            <a:endParaRPr lang="fr-FR" dirty="0"/>
          </a:p>
        </p:txBody>
      </p:sp>
      <p:sp>
        <p:nvSpPr>
          <p:cNvPr id="4"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5" name="Espace réservé du numéro de diapositive 5"/>
          <p:cNvSpPr>
            <a:spLocks noGrp="1"/>
          </p:cNvSpPr>
          <p:nvPr>
            <p:ph type="sldNum" sz="quarter" idx="12"/>
          </p:nvPr>
        </p:nvSpPr>
        <p:spPr/>
        <p:txBody>
          <a:bodyPr/>
          <a:lstStyle>
            <a:lvl1pPr>
              <a:defRPr/>
            </a:lvl1pPr>
          </a:lstStyle>
          <a:p>
            <a:pPr>
              <a:defRPr/>
            </a:pPr>
            <a:fld id="{C32B704E-0F4C-4D60-B34A-87160D26A860}"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388B166-4ABC-448A-A9EE-1DEF57E775BB}" type="datetimeFigureOut">
              <a:rPr lang="fr-FR" smtClean="0"/>
              <a:pPr>
                <a:defRPr/>
              </a:pPr>
              <a:t>31/03/2020</a:t>
            </a:fld>
            <a:endParaRPr lang="fr-FR" dirty="0"/>
          </a:p>
        </p:txBody>
      </p:sp>
      <p:sp>
        <p:nvSpPr>
          <p:cNvPr id="4" name="Espace réservé du numéro de diapositive 5"/>
          <p:cNvSpPr>
            <a:spLocks noGrp="1"/>
          </p:cNvSpPr>
          <p:nvPr>
            <p:ph type="sldNum" sz="quarter" idx="12"/>
          </p:nvPr>
        </p:nvSpPr>
        <p:spPr/>
        <p:txBody>
          <a:bodyPr/>
          <a:lstStyle>
            <a:lvl1pPr>
              <a:defRPr/>
            </a:lvl1pPr>
          </a:lstStyle>
          <a:p>
            <a:pPr>
              <a:defRPr/>
            </a:pPr>
            <a:fld id="{977AD9AC-D694-4070-A007-97ED5D29F507}" type="slidenum">
              <a:rPr lang="fr-FR"/>
              <a:pPr>
                <a:defRPr/>
              </a:pPr>
              <a:t>‹N°›</a:t>
            </a:fld>
            <a:endParaRPr lang="fr-FR" dirty="0"/>
          </a:p>
        </p:txBody>
      </p:sp>
      <p:sp>
        <p:nvSpPr>
          <p:cNvPr id="6" name="Ellipse 5">
            <a:extLst>
              <a:ext uri="{FF2B5EF4-FFF2-40B4-BE49-F238E27FC236}">
                <a16:creationId xmlns:a16="http://schemas.microsoft.com/office/drawing/2014/main" id="{9077F422-FCDF-A84A-9462-7741207CAB2A}"/>
              </a:ext>
            </a:extLst>
          </p:cNvPr>
          <p:cNvSpPr>
            <a:spLocks noChangeAspect="1"/>
          </p:cNvSpPr>
          <p:nvPr userDrawn="1"/>
        </p:nvSpPr>
        <p:spPr>
          <a:xfrm>
            <a:off x="6075040" y="227508"/>
            <a:ext cx="648072" cy="648072"/>
          </a:xfrm>
          <a:prstGeom prst="ellipse">
            <a:avLst/>
          </a:prstGeom>
          <a:solidFill>
            <a:schemeClr val="bg1"/>
          </a:solidFill>
          <a:ln w="571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50" b="1" dirty="0">
                <a:solidFill>
                  <a:srgbClr val="0000CC"/>
                </a:solidFill>
              </a:rPr>
              <a:t>INIT</a:t>
            </a:r>
          </a:p>
        </p:txBody>
      </p:sp>
      <p:pic>
        <p:nvPicPr>
          <p:cNvPr id="7" name="Image 6">
            <a:extLst>
              <a:ext uri="{FF2B5EF4-FFF2-40B4-BE49-F238E27FC236}">
                <a16:creationId xmlns:a16="http://schemas.microsoft.com/office/drawing/2014/main" id="{B1B983BA-819A-A245-A5D7-935C3BE975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88" y="227508"/>
            <a:ext cx="1008112" cy="1008112"/>
          </a:xfrm>
          <a:prstGeom prst="rect">
            <a:avLst/>
          </a:prstGeom>
        </p:spPr>
      </p:pic>
      <p:sp>
        <p:nvSpPr>
          <p:cNvPr id="5" name="Bouton d'action : Retour 4">
            <a:hlinkClick r:id="rId3" action="ppaction://hlinksldjump" highlightClick="1"/>
            <a:extLst>
              <a:ext uri="{FF2B5EF4-FFF2-40B4-BE49-F238E27FC236}">
                <a16:creationId xmlns:a16="http://schemas.microsoft.com/office/drawing/2014/main" id="{B56AF276-2802-A44D-976A-9CE67ECB15E7}"/>
              </a:ext>
            </a:extLst>
          </p:cNvPr>
          <p:cNvSpPr>
            <a:spLocks noChangeAspect="1"/>
          </p:cNvSpPr>
          <p:nvPr userDrawn="1"/>
        </p:nvSpPr>
        <p:spPr>
          <a:xfrm>
            <a:off x="6137887" y="9273480"/>
            <a:ext cx="306000" cy="306000"/>
          </a:xfrm>
          <a:prstGeom prst="actionButtonRetur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B53C6A6-572B-4C1C-A4FC-BB9A34EDAE9F}" type="datetimeFigureOut">
              <a:rPr lang="fr-FR" smtClean="0"/>
              <a:pPr>
                <a:defRPr/>
              </a:pPr>
              <a:t>31/03/2020</a:t>
            </a:fld>
            <a:endParaRPr lang="fr-FR" dirty="0"/>
          </a:p>
        </p:txBody>
      </p:sp>
      <p:sp>
        <p:nvSpPr>
          <p:cNvPr id="6"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5DCC524F-C3A6-4D86-BE20-B628A83065F1}"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14290A1-B60F-4422-B7C4-8B4CDED59263}" type="datetimeFigureOut">
              <a:rPr lang="fr-FR" smtClean="0"/>
              <a:pPr>
                <a:defRPr/>
              </a:pPr>
              <a:t>31/03/2020</a:t>
            </a:fld>
            <a:endParaRPr lang="fr-FR" dirty="0"/>
          </a:p>
        </p:txBody>
      </p:sp>
      <p:sp>
        <p:nvSpPr>
          <p:cNvPr id="6" name="Espace réservé du pied de page 4"/>
          <p:cNvSpPr>
            <a:spLocks noGrp="1"/>
          </p:cNvSpPr>
          <p:nvPr>
            <p:ph type="ftr" sz="quarter" idx="11"/>
          </p:nvPr>
        </p:nvSpPr>
        <p:spPr>
          <a:xfrm>
            <a:off x="2343150" y="9538518"/>
            <a:ext cx="2171700" cy="527050"/>
          </a:xfrm>
          <a:prstGeom prst="rect">
            <a:avLst/>
          </a:prstGeom>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p:txBody>
          <a:bodyPr/>
          <a:lstStyle>
            <a:lvl1pPr>
              <a:defRPr/>
            </a:lvl1pPr>
          </a:lstStyle>
          <a:p>
            <a:pPr>
              <a:defRPr/>
            </a:pPr>
            <a:fld id="{9402875E-DD13-4134-8D03-DEA136144B6E}"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Modifiez le style du titre</a:t>
            </a:r>
          </a:p>
        </p:txBody>
      </p:sp>
      <p:sp>
        <p:nvSpPr>
          <p:cNvPr id="1027" name="Espace réservé du texte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A3E347-A629-4BDC-8CE7-274C2CC6EE87}" type="datetimeFigureOut">
              <a:rPr lang="fr-FR" smtClean="0"/>
              <a:pPr>
                <a:defRPr/>
              </a:pPr>
              <a:t>31/03/2020</a:t>
            </a:fld>
            <a:endParaRPr lang="fr-FR" dirty="0"/>
          </a:p>
        </p:txBody>
      </p:sp>
      <p:sp>
        <p:nvSpPr>
          <p:cNvPr id="6" name="Espace réservé du numéro de diapositive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DE9F63-5756-446C-9974-5987BC62B022}"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14.xml"/><Relationship Id="rId7" Type="http://schemas.openxmlformats.org/officeDocument/2006/relationships/slide" Target="slide16.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13.xml"/><Relationship Id="rId4" Type="http://schemas.openxmlformats.org/officeDocument/2006/relationships/slide" Target="slide17.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12.xml"/><Relationship Id="rId5"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slide" Target="slide19.xml"/><Relationship Id="rId3" Type="http://schemas.openxmlformats.org/officeDocument/2006/relationships/slide" Target="slide21.xml"/><Relationship Id="rId7" Type="http://schemas.openxmlformats.org/officeDocument/2006/relationships/slide" Target="slide18.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slide" Target="slide23.xml"/><Relationship Id="rId5" Type="http://schemas.openxmlformats.org/officeDocument/2006/relationships/slide" Target="slide22.xml"/><Relationship Id="rId4" Type="http://schemas.openxmlformats.org/officeDocument/2006/relationships/slide" Target="slide14.xml"/></Relationships>
</file>

<file path=ppt/slides/_rels/slide18.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slide" Target="slide17.xml"/><Relationship Id="rId4" Type="http://schemas.openxmlformats.org/officeDocument/2006/relationships/slide" Target="slide25.xml"/></Relationships>
</file>

<file path=ppt/slides/_rels/slide19.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slide" Target="slide4.xml"/><Relationship Id="rId7" Type="http://schemas.openxmlformats.org/officeDocument/2006/relationships/diagramData" Target="../diagrams/data1.xml"/><Relationship Id="rId12"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26.xml"/><Relationship Id="rId11" Type="http://schemas.microsoft.com/office/2007/relationships/diagramDrawing" Target="../diagrams/drawing1.xml"/><Relationship Id="rId5" Type="http://schemas.openxmlformats.org/officeDocument/2006/relationships/slide" Target="slide17.xml"/><Relationship Id="rId10" Type="http://schemas.openxmlformats.org/officeDocument/2006/relationships/diagramColors" Target="../diagrams/colors1.xml"/><Relationship Id="rId4" Type="http://schemas.openxmlformats.org/officeDocument/2006/relationships/slide" Target="slide12.xml"/><Relationship Id="rId9"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slide" Target="slide29.xml"/><Relationship Id="rId5" Type="http://schemas.openxmlformats.org/officeDocument/2006/relationships/slide" Target="slide28.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diagramColors" Target="../diagrams/colors2.xml"/><Relationship Id="rId3" Type="http://schemas.openxmlformats.org/officeDocument/2006/relationships/slide" Target="slide6.xml"/><Relationship Id="rId7" Type="http://schemas.openxmlformats.org/officeDocument/2006/relationships/slide" Target="slide9.xml"/><Relationship Id="rId12" Type="http://schemas.openxmlformats.org/officeDocument/2006/relationships/diagramQuickStyle" Target="../diagrams/quickStyle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8.xml"/><Relationship Id="rId11" Type="http://schemas.openxmlformats.org/officeDocument/2006/relationships/diagramLayout" Target="../diagrams/layout2.xml"/><Relationship Id="rId5" Type="http://schemas.openxmlformats.org/officeDocument/2006/relationships/slide" Target="slide7.xml"/><Relationship Id="rId10" Type="http://schemas.openxmlformats.org/officeDocument/2006/relationships/diagramData" Target="../diagrams/data2.xml"/><Relationship Id="rId4" Type="http://schemas.openxmlformats.org/officeDocument/2006/relationships/slide" Target="slide5.xml"/><Relationship Id="rId9" Type="http://schemas.openxmlformats.org/officeDocument/2006/relationships/slide" Target="slide11.xml"/><Relationship Id="rId14"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ZoneTexte 6"/>
          <p:cNvSpPr txBox="1">
            <a:spLocks noChangeArrowheads="1"/>
          </p:cNvSpPr>
          <p:nvPr/>
        </p:nvSpPr>
        <p:spPr bwMode="auto">
          <a:xfrm>
            <a:off x="2680494" y="1049897"/>
            <a:ext cx="1497012" cy="400050"/>
          </a:xfrm>
          <a:prstGeom prst="rect">
            <a:avLst/>
          </a:prstGeom>
          <a:noFill/>
          <a:ln w="9525">
            <a:noFill/>
            <a:miter lim="800000"/>
            <a:headEnd/>
            <a:tailEnd/>
          </a:ln>
        </p:spPr>
        <p:txBody>
          <a:bodyPr wrap="square">
            <a:spAutoFit/>
          </a:bodyPr>
          <a:lstStyle/>
          <a:p>
            <a:r>
              <a:rPr lang="fr-FR" sz="2000" b="1" dirty="0">
                <a:solidFill>
                  <a:srgbClr val="0070C0"/>
                </a:solidFill>
                <a:latin typeface="Calibri" pitchFamily="34" charset="0"/>
              </a:rPr>
              <a:t>INITIATEUR</a:t>
            </a:r>
          </a:p>
        </p:txBody>
      </p:sp>
      <p:pic>
        <p:nvPicPr>
          <p:cNvPr id="7" name="Espace réservé du contenu 2">
            <a:hlinkClick r:id="rId3" action="ppaction://hlinksldjump"/>
            <a:extLst>
              <a:ext uri="{FF2B5EF4-FFF2-40B4-BE49-F238E27FC236}">
                <a16:creationId xmlns:a16="http://schemas.microsoft.com/office/drawing/2014/main" id="{F34CBCEA-F446-2E44-B9FF-538EF4FCA77B}"/>
              </a:ext>
            </a:extLst>
          </p:cNvPr>
          <p:cNvPicPr>
            <a:picLocks noChangeAspect="1"/>
          </p:cNvPicPr>
          <p:nvPr/>
        </p:nvPicPr>
        <p:blipFill>
          <a:blip r:embed="rId4"/>
          <a:srcRect/>
          <a:stretch>
            <a:fillRect/>
          </a:stretch>
        </p:blipFill>
        <p:spPr bwMode="auto">
          <a:xfrm>
            <a:off x="342900" y="3152775"/>
            <a:ext cx="6172200" cy="3468688"/>
          </a:xfrm>
          <a:prstGeom prst="rect">
            <a:avLst/>
          </a:prstGeom>
          <a:noFill/>
          <a:ln w="9525">
            <a:noFill/>
            <a:miter lim="800000"/>
            <a:headEnd/>
            <a:tailEnd/>
          </a:ln>
        </p:spPr>
      </p:pic>
      <p:pic>
        <p:nvPicPr>
          <p:cNvPr id="8" name="Image 2">
            <a:extLst>
              <a:ext uri="{FF2B5EF4-FFF2-40B4-BE49-F238E27FC236}">
                <a16:creationId xmlns:a16="http://schemas.microsoft.com/office/drawing/2014/main" id="{4CC0AEA3-477C-5A42-8EC1-8AC2B99D7A2D}"/>
              </a:ext>
            </a:extLst>
          </p:cNvPr>
          <p:cNvPicPr>
            <a:picLocks noChangeAspect="1"/>
          </p:cNvPicPr>
          <p:nvPr/>
        </p:nvPicPr>
        <p:blipFill>
          <a:blip r:embed="rId5"/>
          <a:srcRect/>
          <a:stretch>
            <a:fillRect/>
          </a:stretch>
        </p:blipFill>
        <p:spPr bwMode="auto">
          <a:xfrm>
            <a:off x="5515464" y="157522"/>
            <a:ext cx="1104900" cy="1120775"/>
          </a:xfrm>
          <a:prstGeom prst="rect">
            <a:avLst/>
          </a:prstGeom>
          <a:noFill/>
          <a:ln w="9525">
            <a:noFill/>
            <a:miter lim="800000"/>
            <a:headEnd/>
            <a:tailEnd/>
          </a:ln>
        </p:spPr>
      </p:pic>
      <p:pic>
        <p:nvPicPr>
          <p:cNvPr id="10" name="Image 9">
            <a:extLst>
              <a:ext uri="{FF2B5EF4-FFF2-40B4-BE49-F238E27FC236}">
                <a16:creationId xmlns:a16="http://schemas.microsoft.com/office/drawing/2014/main" id="{0FF1BBCF-E654-404C-9719-F779F7BBC29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199" y="248524"/>
            <a:ext cx="1008112" cy="1008112"/>
          </a:xfrm>
          <a:prstGeom prst="rect">
            <a:avLst/>
          </a:prstGeom>
        </p:spPr>
      </p:pic>
      <p:sp>
        <p:nvSpPr>
          <p:cNvPr id="6" name="ZoneTexte 7">
            <a:extLst>
              <a:ext uri="{FF2B5EF4-FFF2-40B4-BE49-F238E27FC236}">
                <a16:creationId xmlns:a16="http://schemas.microsoft.com/office/drawing/2014/main" id="{23C6B8F0-23FC-9341-B1B9-3A884C9B7ADB}"/>
              </a:ext>
            </a:extLst>
          </p:cNvPr>
          <p:cNvSpPr txBox="1">
            <a:spLocks noChangeArrowheads="1"/>
          </p:cNvSpPr>
          <p:nvPr/>
        </p:nvSpPr>
        <p:spPr bwMode="auto">
          <a:xfrm>
            <a:off x="1341929" y="8071613"/>
            <a:ext cx="3563937" cy="369332"/>
          </a:xfrm>
          <a:prstGeom prst="rect">
            <a:avLst/>
          </a:prstGeom>
          <a:noFill/>
          <a:ln w="9525">
            <a:noFill/>
            <a:miter lim="800000"/>
            <a:headEnd/>
            <a:tailEnd/>
          </a:ln>
        </p:spPr>
        <p:txBody>
          <a:bodyPr>
            <a:spAutoFit/>
          </a:bodyPr>
          <a:lstStyle/>
          <a:p>
            <a:pPr algn="ctr"/>
            <a:r>
              <a:rPr lang="fr-FR" b="1" dirty="0">
                <a:solidFill>
                  <a:srgbClr val="0070C0"/>
                </a:solidFill>
                <a:latin typeface="Calibri" pitchFamily="34" charset="0"/>
              </a:rPr>
              <a:t>Version 29/03/2020</a:t>
            </a:r>
            <a:endParaRPr lang="fr-FR" dirty="0">
              <a:solidFill>
                <a:srgbClr val="0070C0"/>
              </a:solidFill>
              <a:latin typeface="Calibri" pitchFamily="34" charset="0"/>
            </a:endParaRPr>
          </a:p>
        </p:txBody>
      </p:sp>
      <p:sp>
        <p:nvSpPr>
          <p:cNvPr id="2" name="ZoneTexte 1">
            <a:extLst>
              <a:ext uri="{FF2B5EF4-FFF2-40B4-BE49-F238E27FC236}">
                <a16:creationId xmlns:a16="http://schemas.microsoft.com/office/drawing/2014/main" id="{DB5CE073-A793-FA46-96BE-290C10E94BD4}"/>
              </a:ext>
            </a:extLst>
          </p:cNvPr>
          <p:cNvSpPr txBox="1"/>
          <p:nvPr/>
        </p:nvSpPr>
        <p:spPr>
          <a:xfrm>
            <a:off x="5400136" y="8264106"/>
            <a:ext cx="184731" cy="369332"/>
          </a:xfrm>
          <a:prstGeom prst="rect">
            <a:avLst/>
          </a:prstGeom>
          <a:noFill/>
        </p:spPr>
        <p:txBody>
          <a:bodyPr wrap="none" rtlCol="0">
            <a:spAutoFit/>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oneTexte 12"/>
          <p:cNvSpPr txBox="1">
            <a:spLocks noChangeArrowheads="1"/>
          </p:cNvSpPr>
          <p:nvPr/>
        </p:nvSpPr>
        <p:spPr bwMode="auto">
          <a:xfrm>
            <a:off x="593725" y="907918"/>
            <a:ext cx="5670550" cy="400110"/>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ORGANISER ET SÉCURISER L’ACTIVITÉ</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686846164"/>
              </p:ext>
            </p:extLst>
          </p:nvPr>
        </p:nvGraphicFramePr>
        <p:xfrm>
          <a:off x="246500" y="2288704"/>
          <a:ext cx="6365000" cy="4632960"/>
        </p:xfrm>
        <a:graphic>
          <a:graphicData uri="http://schemas.openxmlformats.org/drawingml/2006/table">
            <a:tbl>
              <a:tblPr firstRow="1" bandRow="1">
                <a:tableStyleId>{5C22544A-7EE6-4342-B048-85BDC9FD1C3A}</a:tableStyleId>
              </a:tblPr>
              <a:tblGrid>
                <a:gridCol w="1651400">
                  <a:extLst>
                    <a:ext uri="{9D8B030D-6E8A-4147-A177-3AD203B41FA5}">
                      <a16:colId xmlns:a16="http://schemas.microsoft.com/office/drawing/2014/main" val="20000"/>
                    </a:ext>
                  </a:extLst>
                </a:gridCol>
                <a:gridCol w="4713600">
                  <a:extLst>
                    <a:ext uri="{9D8B030D-6E8A-4147-A177-3AD203B41FA5}">
                      <a16:colId xmlns:a16="http://schemas.microsoft.com/office/drawing/2014/main" val="20001"/>
                    </a:ext>
                  </a:extLst>
                </a:gridCol>
              </a:tblGrid>
              <a:tr h="206083">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0">
                <a:tc>
                  <a:txBody>
                    <a:bodyPr/>
                    <a:lstStyle/>
                    <a:p>
                      <a:r>
                        <a:rPr lang="fr-FR" sz="1200" dirty="0">
                          <a:latin typeface="+mn-lt"/>
                          <a:cs typeface="Arial" panose="020B0604020202020204" pitchFamily="34" charset="0"/>
                        </a:rPr>
                        <a:t>Accueillir les plongeurs</a:t>
                      </a:r>
                      <a:r>
                        <a:rPr lang="fr-FR" sz="1200" dirty="0">
                          <a:latin typeface="Arial" panose="020B0604020202020204" pitchFamily="34" charset="0"/>
                          <a:cs typeface="Arial" panose="020B0604020202020204" pitchFamily="34" charset="0"/>
                        </a:rPr>
                        <a:t>.</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Adopter en toutes circonstances un comportement respectueux des valeurs du sport et de la fédération.</a:t>
                      </a:r>
                    </a:p>
                    <a:p>
                      <a:pPr marL="92075" lvl="0" indent="-92075">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Accueillir, informer et prendre en charge les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Avoir un vocabulaire adapté et un comportement respectueux à l’égard des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Prendre en compte les spécificités des plongeurs (enfants, ados, etc.).</a:t>
                      </a:r>
                      <a:endParaRPr lang="fr-FR" sz="400" kern="1200" dirty="0">
                        <a:solidFill>
                          <a:schemeClr val="dk1"/>
                        </a:solidFill>
                        <a:effectLst/>
                        <a:latin typeface="Arial" panose="020B0604020202020204" pitchFamily="34" charset="0"/>
                        <a:ea typeface="+mn-ea"/>
                        <a:cs typeface="Arial" panose="020B0604020202020204" pitchFamily="34" charset="0"/>
                      </a:endParaRPr>
                    </a:p>
                    <a:p>
                      <a:pPr marL="92075" marR="0" lvl="0" indent="-92075" algn="l" defTabSz="914400" rtl="0" eaLnBrk="1" fontAlgn="auto" latinLnBrk="0" hangingPunct="1">
                        <a:lnSpc>
                          <a:spcPct val="100000"/>
                        </a:lnSpc>
                        <a:spcBef>
                          <a:spcPts val="0"/>
                        </a:spcBef>
                        <a:spcAft>
                          <a:spcPts val="0"/>
                        </a:spcAft>
                        <a:buClrTx/>
                        <a:buSzTx/>
                        <a:buFontTx/>
                        <a:buNone/>
                        <a:tabLst/>
                        <a:defRPr/>
                      </a:pPr>
                      <a:endParaRPr lang="fr-FR" sz="40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0001"/>
                  </a:ext>
                </a:extLst>
              </a:tr>
              <a:tr h="1336888">
                <a:tc>
                  <a:txBody>
                    <a:bodyPr/>
                    <a:lstStyle/>
                    <a:p>
                      <a:r>
                        <a:rPr lang="fr-FR" sz="1200" dirty="0">
                          <a:latin typeface="+mn-lt"/>
                        </a:rPr>
                        <a:t>Organiser le déroulement d’une séance pratique.</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Constituer les groupes/palanquées dans le respect des normes d’encadrement.</a:t>
                      </a:r>
                    </a:p>
                    <a:p>
                      <a:pPr marL="92075" lvl="0" indent="-92075" algn="l">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Les répartir sur le lieu de la séance en fonction du nombre d’élèves et d’encadrants, du matériel à disposition, des lignes d’eaux, des caractéristiques du bassin, etc.</a:t>
                      </a:r>
                    </a:p>
                    <a:p>
                      <a:pPr marL="92075" lvl="0" indent="-92075" algn="l">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Gérer la durée de la séance.</a:t>
                      </a:r>
                    </a:p>
                    <a:p>
                      <a:pPr marL="92075" lvl="0" indent="-92075" algn="l">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Gérer les aspects matériels et sécuritaires.</a:t>
                      </a:r>
                    </a:p>
                  </a:txBody>
                  <a:tcPr anchor="ctr"/>
                </a:tc>
                <a:extLst>
                  <a:ext uri="{0D108BD9-81ED-4DB2-BD59-A6C34878D82A}">
                    <a16:rowId xmlns:a16="http://schemas.microsoft.com/office/drawing/2014/main" val="10004"/>
                  </a:ext>
                </a:extLst>
              </a:tr>
              <a:tr h="901392">
                <a:tc>
                  <a:txBody>
                    <a:bodyPr/>
                    <a:lstStyle/>
                    <a:p>
                      <a:r>
                        <a:rPr lang="fr-FR" sz="1200" dirty="0">
                          <a:latin typeface="+mn-lt"/>
                        </a:rPr>
                        <a:t>Sécuriser et surveiller.</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Connaître les risques liés aux différentes pratiques.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Prendre en compte les particularités liées aux différents publics : jeunes, séniors, restrictions d’ordre médical, etc.</a:t>
                      </a:r>
                    </a:p>
                    <a:p>
                      <a:pPr marL="92075" lvl="0" indent="-92075">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Prévenir les situations à risque.</a:t>
                      </a:r>
                    </a:p>
                    <a:p>
                      <a:pPr marL="92075" lvl="0" indent="-92075">
                        <a:buFont typeface="Arial" panose="020B0604020202020204" pitchFamily="34" charset="0"/>
                        <a:buChar char="•"/>
                        <a:tabLst/>
                      </a:pPr>
                      <a:r>
                        <a:rPr lang="fr-FR" sz="1200" kern="1200" dirty="0">
                          <a:solidFill>
                            <a:schemeClr val="dk1"/>
                          </a:solidFill>
                          <a:effectLst/>
                          <a:latin typeface="+mn-lt"/>
                          <a:ea typeface="+mn-ea"/>
                          <a:cs typeface="Arial" panose="020B0604020202020204" pitchFamily="34" charset="0"/>
                        </a:rPr>
                        <a:t>Organiser la surveillance de l’activité.</a:t>
                      </a:r>
                    </a:p>
                  </a:txBody>
                  <a:tcPr anchor="ctr"/>
                </a:tc>
                <a:extLst>
                  <a:ext uri="{0D108BD9-81ED-4DB2-BD59-A6C34878D82A}">
                    <a16:rowId xmlns:a16="http://schemas.microsoft.com/office/drawing/2014/main" val="10006"/>
                  </a:ext>
                </a:extLst>
              </a:tr>
              <a:tr h="615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Arial" panose="020B0604020202020204" pitchFamily="34" charset="0"/>
                        </a:rPr>
                        <a:t>Réagir en cas d’accident.</a:t>
                      </a:r>
                      <a:endParaRPr lang="fr-FR" sz="1200" dirty="0">
                        <a:effectLst/>
                        <a:latin typeface="+mn-lt"/>
                        <a:cs typeface="Arial" panose="020B0604020202020204" pitchFamily="34" charset="0"/>
                      </a:endParaRPr>
                    </a:p>
                    <a:p>
                      <a:endParaRPr lang="fr-FR" sz="1200" dirty="0">
                        <a:latin typeface="+mn-lt"/>
                      </a:endParaRP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Connaître le plan d’évacuation et d’organisation des secours.</a:t>
                      </a:r>
                      <a:endParaRPr lang="fr-FR" sz="1200" dirty="0">
                        <a:effectLst/>
                        <a:latin typeface="+mn-lt"/>
                        <a:ea typeface="Times New Roman" panose="02020603050405020304" pitchFamily="18" charset="0"/>
                        <a:cs typeface="Arial" panose="020B0604020202020204" pitchFamily="34" charset="0"/>
                      </a:endParaRPr>
                    </a:p>
                    <a:p>
                      <a:pPr marL="92075" lvl="0" indent="-92075">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S’occuper de la victime : compétence acquise par le RIFAP.</a:t>
                      </a:r>
                    </a:p>
                    <a:p>
                      <a:pPr marL="92075" lvl="0" indent="-92075">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Rédiger une fiche d'évacuation et de prise en charge.</a:t>
                      </a:r>
                    </a:p>
                  </a:txBody>
                  <a:tcPr marL="68580" marR="68580" marT="0" marB="0"/>
                </a:tc>
                <a:extLst>
                  <a:ext uri="{0D108BD9-81ED-4DB2-BD59-A6C34878D82A}">
                    <a16:rowId xmlns:a16="http://schemas.microsoft.com/office/drawing/2014/main" val="10007"/>
                  </a:ext>
                </a:extLst>
              </a:tr>
            </a:tbl>
          </a:graphicData>
        </a:graphic>
      </p:graphicFrame>
      <p:sp>
        <p:nvSpPr>
          <p:cNvPr id="6" name="Bouton d'action : Début 5">
            <a:hlinkClick r:id="rId3" action="ppaction://hlinksldjump" highlightClick="1"/>
            <a:extLst>
              <a:ext uri="{FF2B5EF4-FFF2-40B4-BE49-F238E27FC236}">
                <a16:creationId xmlns:a16="http://schemas.microsoft.com/office/drawing/2014/main" id="{CB245A32-4AF4-DE4A-B72F-142ADB04B113}"/>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oneTexte 12"/>
          <p:cNvSpPr txBox="1">
            <a:spLocks noChangeArrowheads="1"/>
          </p:cNvSpPr>
          <p:nvPr/>
        </p:nvSpPr>
        <p:spPr bwMode="auto">
          <a:xfrm>
            <a:off x="547687" y="906753"/>
            <a:ext cx="5762625" cy="400110"/>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ORGANISER UN CURSUS DE FORMATION</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2010851374"/>
              </p:ext>
            </p:extLst>
          </p:nvPr>
        </p:nvGraphicFramePr>
        <p:xfrm>
          <a:off x="224642" y="2648744"/>
          <a:ext cx="6408713" cy="4302505"/>
        </p:xfrm>
        <a:graphic>
          <a:graphicData uri="http://schemas.openxmlformats.org/drawingml/2006/table">
            <a:tbl>
              <a:tblPr firstRow="1" bandRow="1">
                <a:tableStyleId>{5C22544A-7EE6-4342-B048-85BDC9FD1C3A}</a:tableStyleId>
              </a:tblPr>
              <a:tblGrid>
                <a:gridCol w="1620181">
                  <a:extLst>
                    <a:ext uri="{9D8B030D-6E8A-4147-A177-3AD203B41FA5}">
                      <a16:colId xmlns:a16="http://schemas.microsoft.com/office/drawing/2014/main" val="20000"/>
                    </a:ext>
                  </a:extLst>
                </a:gridCol>
                <a:gridCol w="4788532">
                  <a:extLst>
                    <a:ext uri="{9D8B030D-6E8A-4147-A177-3AD203B41FA5}">
                      <a16:colId xmlns:a16="http://schemas.microsoft.com/office/drawing/2014/main" val="20001"/>
                    </a:ext>
                  </a:extLst>
                </a:gridCol>
              </a:tblGrid>
              <a:tr h="370585">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718657">
                <a:tc>
                  <a:txBody>
                    <a:bodyPr/>
                    <a:lstStyle/>
                    <a:p>
                      <a:r>
                        <a:rPr lang="fr-FR" sz="1200" dirty="0">
                          <a:latin typeface="+mn-lt"/>
                          <a:cs typeface="Arial" panose="020B0604020202020204" pitchFamily="34" charset="0"/>
                        </a:rPr>
                        <a:t>Identifier la nature des cursus à organiser.</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Identifier la nature et le volume de l’ensemble des contenus de formation à organiser dans l’espace 0 - 6 m.</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Utiliser le cadre règlementaire (Code du Sport, référentiels des plongeurs) pour identifier les contraintes.</a:t>
                      </a:r>
                    </a:p>
                  </a:txBody>
                  <a:tcPr anchor="ctr"/>
                </a:tc>
                <a:extLst>
                  <a:ext uri="{0D108BD9-81ED-4DB2-BD59-A6C34878D82A}">
                    <a16:rowId xmlns:a16="http://schemas.microsoft.com/office/drawing/2014/main" val="10001"/>
                  </a:ext>
                </a:extLst>
              </a:tr>
              <a:tr h="1080120">
                <a:tc>
                  <a:txBody>
                    <a:bodyPr/>
                    <a:lstStyle/>
                    <a:p>
                      <a:r>
                        <a:rPr lang="fr-FR" sz="1200" dirty="0">
                          <a:latin typeface="+mn-lt"/>
                          <a:cs typeface="Arial" panose="020B0604020202020204" pitchFamily="34" charset="0"/>
                        </a:rPr>
                        <a:t>Planifier.</a:t>
                      </a:r>
                    </a:p>
                  </a:txBody>
                  <a:tcPr anchor="ctr"/>
                </a:tc>
                <a:tc>
                  <a:txBody>
                    <a:bodyPr/>
                    <a:lstStyle/>
                    <a:p>
                      <a:pPr marL="92075" indent="-92075">
                        <a:buFont typeface="Arial" panose="020B0604020202020204" pitchFamily="34" charset="0"/>
                        <a:buChar char="•"/>
                        <a:tabLst/>
                      </a:pPr>
                      <a:r>
                        <a:rPr lang="fr-FR" sz="1200" dirty="0">
                          <a:solidFill>
                            <a:schemeClr val="tx1"/>
                          </a:solidFill>
                          <a:latin typeface="+mn-lt"/>
                        </a:rPr>
                        <a:t>Maîtriser la programmation en fonction des contraintes de progression.</a:t>
                      </a:r>
                    </a:p>
                    <a:p>
                      <a:pPr marL="92075" indent="-92075">
                        <a:buFont typeface="Arial" panose="020B0604020202020204" pitchFamily="34" charset="0"/>
                        <a:buChar char="•"/>
                        <a:tabLst/>
                      </a:pPr>
                      <a:r>
                        <a:rPr lang="fr-FR" sz="1200" dirty="0">
                          <a:solidFill>
                            <a:schemeClr val="tx1"/>
                          </a:solidFill>
                          <a:latin typeface="+mn-lt"/>
                        </a:rPr>
                        <a:t> La notion de programmation est abordée en terme d’organisation des contenus dans le temps.</a:t>
                      </a:r>
                    </a:p>
                    <a:p>
                      <a:pPr marL="92075" indent="-92075">
                        <a:buFont typeface="Arial" panose="020B0604020202020204" pitchFamily="34" charset="0"/>
                        <a:buChar char="•"/>
                        <a:tabLst/>
                      </a:pPr>
                      <a:r>
                        <a:rPr lang="fr-FR" sz="1200" dirty="0">
                          <a:solidFill>
                            <a:schemeClr val="tx1"/>
                          </a:solidFill>
                          <a:latin typeface="+mn-lt"/>
                        </a:rPr>
                        <a:t>La notion de progression renvoie à l’utilisation des acquis et des prérequis qui créent des contraintes</a:t>
                      </a:r>
                      <a:r>
                        <a:rPr lang="fr-FR" sz="1200" dirty="0">
                          <a:latin typeface="+mn-lt"/>
                        </a:rPr>
                        <a:t>, notamment dans la chronologie des contenus.</a:t>
                      </a:r>
                    </a:p>
                  </a:txBody>
                  <a:tcPr anchor="ctr"/>
                </a:tc>
                <a:extLst>
                  <a:ext uri="{0D108BD9-81ED-4DB2-BD59-A6C34878D82A}">
                    <a16:rowId xmlns:a16="http://schemas.microsoft.com/office/drawing/2014/main" val="10002"/>
                  </a:ext>
                </a:extLst>
              </a:tr>
              <a:tr h="1332983">
                <a:tc>
                  <a:txBody>
                    <a:bodyPr/>
                    <a:lstStyle/>
                    <a:p>
                      <a:r>
                        <a:rPr lang="fr-FR" sz="1200" dirty="0">
                          <a:latin typeface="+mn-lt"/>
                          <a:cs typeface="Arial" panose="020B0604020202020204" pitchFamily="34" charset="0"/>
                        </a:rPr>
                        <a:t>Définir une logistique matérielle.</a:t>
                      </a:r>
                    </a:p>
                  </a:txBody>
                  <a:tcPr anchor="ctr"/>
                </a:tc>
                <a:tc>
                  <a:txBody>
                    <a:bodyPr/>
                    <a:lstStyle/>
                    <a:p>
                      <a:pPr marL="92075" lvl="0" indent="-92075">
                        <a:lnSpc>
                          <a:spcPct val="100000"/>
                        </a:lnSpc>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Définir l’ensemble des moyens </a:t>
                      </a:r>
                      <a:r>
                        <a:rPr lang="fr-FR" sz="1200" dirty="0">
                          <a:solidFill>
                            <a:schemeClr val="tx1"/>
                          </a:solidFill>
                          <a:effectLst/>
                          <a:latin typeface="+mn-lt"/>
                          <a:ea typeface="Times New Roman" panose="02020603050405020304" pitchFamily="18" charset="0"/>
                          <a:cs typeface="Arial" panose="020B0604020202020204" pitchFamily="34" charset="0"/>
                        </a:rPr>
                        <a:t>matériels à mettre en œuvre. </a:t>
                      </a:r>
                    </a:p>
                    <a:p>
                      <a:pPr marL="92075" lvl="0" indent="-92075">
                        <a:lnSpc>
                          <a:spcPct val="100000"/>
                        </a:lnSpc>
                        <a:spcAft>
                          <a:spcPts val="0"/>
                        </a:spcAft>
                        <a:buFont typeface="Arial" panose="020B0604020202020204" pitchFamily="34" charset="0"/>
                        <a:buChar char="•"/>
                        <a:tabLst/>
                      </a:pPr>
                      <a:r>
                        <a:rPr lang="fr-FR" sz="1200" dirty="0">
                          <a:solidFill>
                            <a:schemeClr val="tx1"/>
                          </a:solidFill>
                          <a:effectLst/>
                          <a:latin typeface="+mn-lt"/>
                          <a:ea typeface="Times New Roman" panose="02020603050405020304" pitchFamily="18" charset="0"/>
                          <a:cs typeface="Arial" panose="020B0604020202020204" pitchFamily="34" charset="0"/>
                        </a:rPr>
                        <a:t>Gérer de manière optimale les moyens disponibles.</a:t>
                      </a:r>
                    </a:p>
                    <a:p>
                      <a:pPr marL="92075" lvl="0" indent="-92075">
                        <a:lnSpc>
                          <a:spcPct val="100000"/>
                        </a:lnSpc>
                        <a:spcAft>
                          <a:spcPts val="0"/>
                        </a:spcAft>
                        <a:buFont typeface="Arial" panose="020B0604020202020204" pitchFamily="34" charset="0"/>
                        <a:buChar char="•"/>
                        <a:tabLst/>
                      </a:pPr>
                      <a:r>
                        <a:rPr lang="fr-FR" sz="1200" dirty="0">
                          <a:solidFill>
                            <a:schemeClr val="tx1"/>
                          </a:solidFill>
                          <a:effectLst/>
                          <a:latin typeface="+mn-lt"/>
                          <a:ea typeface="Times New Roman" panose="02020603050405020304" pitchFamily="18" charset="0"/>
                          <a:cs typeface="Arial" panose="020B0604020202020204" pitchFamily="34" charset="0"/>
                        </a:rPr>
                        <a:t>En pratique: identifier le matériel nécessaire à la pratique de l’activité (équipement individuel, mise en œuvre d’ateliers, matériel de secours</a:t>
                      </a:r>
                      <a:r>
                        <a:rPr lang="fr-FR" sz="1200" dirty="0">
                          <a:effectLst/>
                          <a:latin typeface="+mn-lt"/>
                          <a:ea typeface="Times New Roman" panose="02020603050405020304" pitchFamily="18" charset="0"/>
                          <a:cs typeface="Arial" panose="020B0604020202020204" pitchFamily="34" charset="0"/>
                        </a:rPr>
                        <a:t>, etc.).</a:t>
                      </a:r>
                    </a:p>
                    <a:p>
                      <a:pPr marL="92075" lvl="0" indent="-92075">
                        <a:lnSpc>
                          <a:spcPct val="100000"/>
                        </a:lnSpc>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Les moyens sont définis en nombre suffisant en fonction du nombre de plongeurs à encadrer, du nombre d’encadrants, des spécificités des pratiques mises en œuvre, etc.</a:t>
                      </a:r>
                    </a:p>
                  </a:txBody>
                  <a:tcPr marL="68580" marR="68580" marT="0" marB="0"/>
                </a:tc>
                <a:extLst>
                  <a:ext uri="{0D108BD9-81ED-4DB2-BD59-A6C34878D82A}">
                    <a16:rowId xmlns:a16="http://schemas.microsoft.com/office/drawing/2014/main" val="10003"/>
                  </a:ext>
                </a:extLst>
              </a:tr>
              <a:tr h="0">
                <a:tc>
                  <a:txBody>
                    <a:bodyPr/>
                    <a:lstStyle/>
                    <a:p>
                      <a:r>
                        <a:rPr lang="fr-FR" sz="1200" dirty="0">
                          <a:latin typeface="+mn-lt"/>
                        </a:rPr>
                        <a:t>Définir les moyens humains.</a:t>
                      </a:r>
                    </a:p>
                  </a:txBody>
                  <a:tcPr anchor="ctr"/>
                </a:tc>
                <a:tc>
                  <a:txBody>
                    <a:bodyPr/>
                    <a:lstStyle/>
                    <a:p>
                      <a:pPr marL="93663" indent="0">
                        <a:tabLst/>
                      </a:pPr>
                      <a:r>
                        <a:rPr lang="fr-FR" sz="1200" i="0" dirty="0">
                          <a:latin typeface="+mn-lt"/>
                        </a:rPr>
                        <a:t>Définir l’encadrement nécessaire au bon fonctionnement de l’activité avec un ratio encadrants/élèves raisonnable. </a:t>
                      </a:r>
                    </a:p>
                  </a:txBody>
                  <a:tcPr anchor="ctr"/>
                </a:tc>
                <a:extLst>
                  <a:ext uri="{0D108BD9-81ED-4DB2-BD59-A6C34878D82A}">
                    <a16:rowId xmlns:a16="http://schemas.microsoft.com/office/drawing/2014/main" val="10004"/>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1A6DD791-635C-174B-9F72-C1721B37AECA}"/>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ZoneTexte 5"/>
          <p:cNvSpPr txBox="1">
            <a:spLocks noChangeArrowheads="1"/>
          </p:cNvSpPr>
          <p:nvPr/>
        </p:nvSpPr>
        <p:spPr bwMode="auto">
          <a:xfrm>
            <a:off x="584993" y="1174345"/>
            <a:ext cx="5688013" cy="400110"/>
          </a:xfrm>
          <a:prstGeom prst="rect">
            <a:avLst/>
          </a:prstGeom>
          <a:noFill/>
          <a:ln w="9525">
            <a:noFill/>
            <a:miter lim="800000"/>
            <a:headEnd/>
            <a:tailEnd/>
          </a:ln>
        </p:spPr>
        <p:txBody>
          <a:bodyPr>
            <a:spAutoFit/>
          </a:bodyPr>
          <a:lstStyle/>
          <a:p>
            <a:pPr algn="ctr"/>
            <a:r>
              <a:rPr lang="fr-FR" sz="2000" b="1" dirty="0">
                <a:solidFill>
                  <a:srgbClr val="0070C0"/>
                </a:solidFill>
                <a:latin typeface="+mn-lt"/>
              </a:rPr>
              <a:t>STAGE </a:t>
            </a:r>
            <a:r>
              <a:rPr lang="fr-FR" sz="2000" b="1" dirty="0">
                <a:solidFill>
                  <a:schemeClr val="accent1"/>
                </a:solidFill>
                <a:latin typeface="+mn-lt"/>
              </a:rPr>
              <a:t>PÉDAGOGIQUE EN SITUATION</a:t>
            </a:r>
            <a:endParaRPr lang="fr-FR" sz="2000" dirty="0">
              <a:solidFill>
                <a:schemeClr val="accent1"/>
              </a:solidFill>
              <a:latin typeface="+mn-lt"/>
            </a:endParaRPr>
          </a:p>
        </p:txBody>
      </p:sp>
      <p:sp>
        <p:nvSpPr>
          <p:cNvPr id="15" name="Rectangle à coins arrondis 44"/>
          <p:cNvSpPr/>
          <p:nvPr/>
        </p:nvSpPr>
        <p:spPr>
          <a:xfrm>
            <a:off x="1296158" y="2648681"/>
            <a:ext cx="3689371"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Module d’enseignement</a:t>
            </a:r>
          </a:p>
        </p:txBody>
      </p:sp>
      <p:sp>
        <p:nvSpPr>
          <p:cNvPr id="18" name="Rectangle à coins arrondis 44"/>
          <p:cNvSpPr/>
          <p:nvPr/>
        </p:nvSpPr>
        <p:spPr>
          <a:xfrm>
            <a:off x="1296159" y="4181590"/>
            <a:ext cx="3645730"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dirty="0">
                <a:latin typeface="+mn-lt"/>
                <a:ea typeface="Calibri"/>
                <a:cs typeface="Arial" panose="020B0604020202020204" pitchFamily="34" charset="0"/>
                <a:hlinkClick r:id="rId3" action="ppaction://hlinksldjump"/>
              </a:rPr>
              <a:t>Pratique entre 0 et 6 m et théorie associée</a:t>
            </a:r>
            <a:endParaRPr lang="fr-FR" dirty="0">
              <a:latin typeface="+mn-lt"/>
              <a:ea typeface="Calibri"/>
              <a:cs typeface="Arial" panose="020B0604020202020204" pitchFamily="34" charset="0"/>
            </a:endParaRPr>
          </a:p>
        </p:txBody>
      </p:sp>
      <p:cxnSp>
        <p:nvCxnSpPr>
          <p:cNvPr id="19" name="Connecteur droit avec flèche 18"/>
          <p:cNvCxnSpPr>
            <a:cxnSpLocks/>
          </p:cNvCxnSpPr>
          <p:nvPr/>
        </p:nvCxnSpPr>
        <p:spPr>
          <a:xfrm>
            <a:off x="3281604" y="3512840"/>
            <a:ext cx="0" cy="48101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grpSp>
        <p:nvGrpSpPr>
          <p:cNvPr id="34839" name="Groupe 32"/>
          <p:cNvGrpSpPr>
            <a:grpSpLocks/>
          </p:cNvGrpSpPr>
          <p:nvPr/>
        </p:nvGrpSpPr>
        <p:grpSpPr bwMode="auto">
          <a:xfrm>
            <a:off x="696390" y="9126538"/>
            <a:ext cx="2578100" cy="655637"/>
            <a:chOff x="6225358" y="7540057"/>
            <a:chExt cx="5253359" cy="851651"/>
          </a:xfrm>
        </p:grpSpPr>
        <p:sp>
          <p:nvSpPr>
            <p:cNvPr id="34" name="Organigramme : Connecteur page suivante 1"/>
            <p:cNvSpPr/>
            <p:nvPr/>
          </p:nvSpPr>
          <p:spPr>
            <a:xfrm rot="16200000">
              <a:off x="8426211" y="5339204"/>
              <a:ext cx="851651" cy="5253359"/>
            </a:xfrm>
            <a:prstGeom prst="flowChartOffpageConnector">
              <a:avLst/>
            </a:prstGeom>
            <a:noFill/>
            <a:ln w="38100">
              <a:solidFill>
                <a:srgbClr val="0033CC">
                  <a:alpha val="71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P</a:t>
              </a:r>
            </a:p>
          </p:txBody>
        </p:sp>
        <p:sp>
          <p:nvSpPr>
            <p:cNvPr id="34842" name="Rectangle 35"/>
            <p:cNvSpPr>
              <a:spLocks noChangeArrowheads="1"/>
            </p:cNvSpPr>
            <p:nvPr/>
          </p:nvSpPr>
          <p:spPr bwMode="auto">
            <a:xfrm>
              <a:off x="6383362" y="7546854"/>
              <a:ext cx="4379569" cy="559552"/>
            </a:xfrm>
            <a:prstGeom prst="rect">
              <a:avLst/>
            </a:prstGeom>
            <a:noFill/>
            <a:ln w="9525">
              <a:noFill/>
              <a:miter lim="800000"/>
              <a:headEnd/>
              <a:tailEnd/>
            </a:ln>
          </p:spPr>
          <p:txBody>
            <a:bodyPr>
              <a:spAutoFit/>
            </a:bodyPr>
            <a:lstStyle/>
            <a:p>
              <a:endParaRPr lang="fr-FR" sz="1400" b="1" dirty="0">
                <a:latin typeface="Calibri" pitchFamily="34" charset="0"/>
                <a:hlinkClick r:id="rId4" action="ppaction://hlinksldjump"/>
              </a:endParaRPr>
            </a:p>
            <a:p>
              <a:endParaRPr lang="fr-FR" sz="800" b="1" dirty="0">
                <a:latin typeface="Calibri" pitchFamily="34" charset="0"/>
              </a:endParaRPr>
            </a:p>
          </p:txBody>
        </p:sp>
      </p:grpSp>
      <p:sp>
        <p:nvSpPr>
          <p:cNvPr id="34840" name="Rectangle 1"/>
          <p:cNvSpPr>
            <a:spLocks noChangeArrowheads="1"/>
          </p:cNvSpPr>
          <p:nvPr/>
        </p:nvSpPr>
        <p:spPr bwMode="auto">
          <a:xfrm>
            <a:off x="807349" y="9192747"/>
            <a:ext cx="2405627" cy="523220"/>
          </a:xfrm>
          <a:prstGeom prst="rect">
            <a:avLst/>
          </a:prstGeom>
          <a:noFill/>
          <a:ln w="9525">
            <a:noFill/>
            <a:miter lim="800000"/>
            <a:headEnd/>
            <a:tailEnd/>
          </a:ln>
        </p:spPr>
        <p:txBody>
          <a:bodyPr wrap="square">
            <a:spAutoFit/>
          </a:bodyPr>
          <a:lstStyle/>
          <a:p>
            <a:r>
              <a:rPr lang="fr-FR" sz="1400" b="1" u="sng" dirty="0">
                <a:solidFill>
                  <a:srgbClr val="0000FF"/>
                </a:solidFill>
                <a:latin typeface="+mn-lt"/>
                <a:hlinkClick r:id="rId5" action="ppaction://hlinksldjump"/>
              </a:rPr>
              <a:t>ACCÈS AU STAGE INITIAL ET RÈGLES D’ORGANISATION</a:t>
            </a:r>
            <a:endParaRPr lang="fr-FR" sz="1400" b="1" u="sng" dirty="0">
              <a:latin typeface="+mn-lt"/>
              <a:hlinkClick r:id="rId4" action="ppaction://hlinksldjump"/>
            </a:endParaRPr>
          </a:p>
        </p:txBody>
      </p:sp>
      <p:sp>
        <p:nvSpPr>
          <p:cNvPr id="20" name="Rectangle à coins arrondis 44">
            <a:extLst>
              <a:ext uri="{FF2B5EF4-FFF2-40B4-BE49-F238E27FC236}">
                <a16:creationId xmlns:a16="http://schemas.microsoft.com/office/drawing/2014/main" id="{42BAD044-9CB9-4D60-81B5-5D3476887785}"/>
              </a:ext>
            </a:extLst>
          </p:cNvPr>
          <p:cNvSpPr/>
          <p:nvPr/>
        </p:nvSpPr>
        <p:spPr>
          <a:xfrm>
            <a:off x="714649" y="6031999"/>
            <a:ext cx="5103813" cy="441325"/>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Arial" panose="020B0604020202020204" pitchFamily="34" charset="0"/>
                <a:ea typeface="Calibri"/>
                <a:cs typeface="Arial" panose="020B0604020202020204" pitchFamily="34" charset="0"/>
              </a:rPr>
              <a:t>Modules d’organisation de l’activité</a:t>
            </a:r>
          </a:p>
        </p:txBody>
      </p:sp>
      <p:sp>
        <p:nvSpPr>
          <p:cNvPr id="22" name="Rectangle à coins arrondis 44">
            <a:extLst>
              <a:ext uri="{FF2B5EF4-FFF2-40B4-BE49-F238E27FC236}">
                <a16:creationId xmlns:a16="http://schemas.microsoft.com/office/drawing/2014/main" id="{87A85FDB-EAED-4904-AD67-672D6DDC490E}"/>
              </a:ext>
            </a:extLst>
          </p:cNvPr>
          <p:cNvSpPr/>
          <p:nvPr/>
        </p:nvSpPr>
        <p:spPr>
          <a:xfrm>
            <a:off x="694284" y="7122145"/>
            <a:ext cx="2168525" cy="657225"/>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dirty="0">
                <a:latin typeface="+mn-lt"/>
                <a:ea typeface="Calibri"/>
                <a:cs typeface="Arial" panose="020B0604020202020204" pitchFamily="34" charset="0"/>
                <a:hlinkClick r:id="rId6" action="ppaction://hlinksldjump"/>
              </a:rPr>
              <a:t>Organiser et sécuriser l’activité</a:t>
            </a:r>
            <a:endParaRPr lang="fr-FR" dirty="0">
              <a:latin typeface="+mn-lt"/>
              <a:ea typeface="Calibri"/>
              <a:cs typeface="Arial" panose="020B0604020202020204" pitchFamily="34" charset="0"/>
            </a:endParaRPr>
          </a:p>
        </p:txBody>
      </p:sp>
      <p:sp>
        <p:nvSpPr>
          <p:cNvPr id="24" name="Rectangle à coins arrondis 44">
            <a:extLst>
              <a:ext uri="{FF2B5EF4-FFF2-40B4-BE49-F238E27FC236}">
                <a16:creationId xmlns:a16="http://schemas.microsoft.com/office/drawing/2014/main" id="{8633F8BB-E320-403F-AF87-DBF9BD16BA56}"/>
              </a:ext>
            </a:extLst>
          </p:cNvPr>
          <p:cNvSpPr/>
          <p:nvPr/>
        </p:nvSpPr>
        <p:spPr>
          <a:xfrm>
            <a:off x="3532733" y="7142783"/>
            <a:ext cx="2168521" cy="636587"/>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dirty="0">
                <a:latin typeface="+mn-lt"/>
                <a:ea typeface="Calibri"/>
                <a:cs typeface="Arial" panose="020B0604020202020204" pitchFamily="34" charset="0"/>
                <a:hlinkClick r:id="rId7" action="ppaction://hlinksldjump"/>
              </a:rPr>
              <a:t>Organiser un cursus de formation</a:t>
            </a:r>
            <a:endParaRPr lang="fr-FR" dirty="0">
              <a:latin typeface="+mn-lt"/>
              <a:ea typeface="Calibri"/>
              <a:cs typeface="Arial" panose="020B0604020202020204" pitchFamily="34" charset="0"/>
            </a:endParaRPr>
          </a:p>
        </p:txBody>
      </p:sp>
      <p:cxnSp>
        <p:nvCxnSpPr>
          <p:cNvPr id="25" name="Connecteur droit avec flèche 24">
            <a:extLst>
              <a:ext uri="{FF2B5EF4-FFF2-40B4-BE49-F238E27FC236}">
                <a16:creationId xmlns:a16="http://schemas.microsoft.com/office/drawing/2014/main" id="{CE39A275-F424-4CDE-8925-589BD14AA2A0}"/>
              </a:ext>
            </a:extLst>
          </p:cNvPr>
          <p:cNvCxnSpPr>
            <a:cxnSpLocks/>
          </p:cNvCxnSpPr>
          <p:nvPr/>
        </p:nvCxnSpPr>
        <p:spPr>
          <a:xfrm>
            <a:off x="1765846" y="6539533"/>
            <a:ext cx="0" cy="48101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5BC24DF2-9DCA-4C7C-8D12-9BB487FBD850}"/>
              </a:ext>
            </a:extLst>
          </p:cNvPr>
          <p:cNvCxnSpPr>
            <a:cxnSpLocks/>
          </p:cNvCxnSpPr>
          <p:nvPr/>
        </p:nvCxnSpPr>
        <p:spPr>
          <a:xfrm>
            <a:off x="4539209" y="6539533"/>
            <a:ext cx="0" cy="48101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6" name="Bouton d'action : Début 15">
            <a:hlinkClick r:id="rId8" action="ppaction://hlinksldjump" highlightClick="1"/>
            <a:extLst>
              <a:ext uri="{FF2B5EF4-FFF2-40B4-BE49-F238E27FC236}">
                <a16:creationId xmlns:a16="http://schemas.microsoft.com/office/drawing/2014/main" id="{A0FE7664-D7F1-934E-BEB0-2E3BB018E4D5}"/>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628" y="684594"/>
            <a:ext cx="6696744" cy="9017853"/>
          </a:xfrm>
          <a:prstGeom prst="rect">
            <a:avLst/>
          </a:prstGeom>
        </p:spPr>
        <p:txBody>
          <a:bodyPr wrap="square">
            <a:spAutoFit/>
          </a:bodyPr>
          <a:lstStyle/>
          <a:p>
            <a:pPr marL="446088" algn="ctr" fontAlgn="auto">
              <a:spcBef>
                <a:spcPts val="0"/>
              </a:spcBef>
              <a:spcAft>
                <a:spcPts val="0"/>
              </a:spcAft>
              <a:defRPr/>
            </a:pPr>
            <a:r>
              <a:rPr lang="fr-FR" sz="2000" b="1" dirty="0">
                <a:solidFill>
                  <a:srgbClr val="0070C0"/>
                </a:solidFill>
                <a:latin typeface="+mn-lt"/>
                <a:cs typeface="Arial" panose="020B0604020202020204" pitchFamily="34" charset="0"/>
              </a:rPr>
              <a:t>ACCÈS AU STAGE</a:t>
            </a:r>
            <a:r>
              <a:rPr lang="fr-FR" sz="2000" b="1" dirty="0">
                <a:solidFill>
                  <a:schemeClr val="accent1"/>
                </a:solidFill>
                <a:latin typeface="+mn-lt"/>
                <a:cs typeface="Arial" panose="020B0604020202020204" pitchFamily="34" charset="0"/>
              </a:rPr>
              <a:t> PÉDAGOGIQUE </a:t>
            </a:r>
            <a:r>
              <a:rPr lang="fr-FR" sz="2000" b="1" dirty="0">
                <a:solidFill>
                  <a:srgbClr val="0070C0"/>
                </a:solidFill>
                <a:latin typeface="+mn-lt"/>
                <a:cs typeface="Arial" panose="020B0604020202020204" pitchFamily="34" charset="0"/>
              </a:rPr>
              <a:t>EN SITUATION </a:t>
            </a:r>
          </a:p>
          <a:p>
            <a:pPr marL="446088" algn="ctr" fontAlgn="auto">
              <a:spcBef>
                <a:spcPts val="0"/>
              </a:spcBef>
              <a:spcAft>
                <a:spcPts val="0"/>
              </a:spcAft>
              <a:defRPr/>
            </a:pPr>
            <a:r>
              <a:rPr lang="fr-FR" sz="2000" b="1" dirty="0">
                <a:solidFill>
                  <a:srgbClr val="0070C0"/>
                </a:solidFill>
                <a:latin typeface="+mn-lt"/>
                <a:cs typeface="Arial" panose="020B0604020202020204" pitchFamily="34" charset="0"/>
              </a:rPr>
              <a:t>RÈGLES D’ORGANISATION</a:t>
            </a:r>
            <a:endParaRPr lang="fr-FR" sz="1400" dirty="0">
              <a:latin typeface="+mn-lt"/>
              <a:ea typeface="Times New Roman" panose="02020603050405020304" pitchFamily="18" charset="0"/>
              <a:cs typeface="Times New Roman" panose="02020603050405020304" pitchFamily="18" charset="0"/>
            </a:endParaRPr>
          </a:p>
          <a:p>
            <a:endParaRPr lang="fr-FR" sz="1200" dirty="0">
              <a:latin typeface="+mn-lt"/>
            </a:endParaRPr>
          </a:p>
          <a:p>
            <a:pPr marL="92075" indent="-92075">
              <a:buFont typeface="Arial" panose="020B0604020202020204" pitchFamily="34" charset="0"/>
              <a:buChar char="•"/>
            </a:pPr>
            <a:r>
              <a:rPr lang="fr-FR" sz="1200" dirty="0">
                <a:latin typeface="+mn-lt"/>
              </a:rPr>
              <a:t>L’accès au stage en situation n’est possible qu’après avoir effectué le stage initial.</a:t>
            </a:r>
          </a:p>
          <a:p>
            <a:pPr marL="92075" indent="-92075">
              <a:buFont typeface="Arial" panose="020B0604020202020204" pitchFamily="34" charset="0"/>
              <a:buChar char="•"/>
            </a:pPr>
            <a:r>
              <a:rPr lang="fr-FR" sz="1200" dirty="0">
                <a:latin typeface="+mn-lt"/>
              </a:rPr>
              <a:t>Il peut se dérouler en milieu artificiel et/ou en milieu naturel avec formation limitée à l’espace</a:t>
            </a:r>
          </a:p>
          <a:p>
            <a:pPr marL="95250"/>
            <a:r>
              <a:rPr lang="fr-FR" sz="1200" dirty="0">
                <a:latin typeface="+mn-lt"/>
              </a:rPr>
              <a:t>entre 0 et 6 mètres.</a:t>
            </a:r>
            <a:endParaRPr lang="fr-FR" sz="1200" dirty="0">
              <a:highlight>
                <a:srgbClr val="FFFF00"/>
              </a:highlight>
              <a:latin typeface="+mn-lt"/>
            </a:endParaRPr>
          </a:p>
          <a:p>
            <a:pPr marL="92075" indent="-92075">
              <a:buFont typeface="Arial" panose="020B0604020202020204" pitchFamily="34" charset="0"/>
              <a:buChar char="•"/>
            </a:pPr>
            <a:r>
              <a:rPr lang="fr-FR" sz="1200" dirty="0">
                <a:latin typeface="+mn-lt"/>
              </a:rPr>
              <a:t>Le tuteur de stage est un MF2 ou MF2 associé de la FFESSM, ou BEES2, ou DEJEPS (E4), ou DES-JESP licencié à la FFESSM, ou bien un MF1 ou MF1 associé de la FFESSM, ou BEES1 ou DE-JEPS  licencié à la FFESSM et titulaire de la qualification Tuteur de Stage Initiateur (TSI). </a:t>
            </a:r>
          </a:p>
          <a:p>
            <a:pPr marL="92075" indent="-92075">
              <a:buFont typeface="Arial" panose="020B0604020202020204" pitchFamily="34" charset="0"/>
              <a:buChar char="•"/>
            </a:pPr>
            <a:r>
              <a:rPr lang="fr-FR" sz="1200" dirty="0">
                <a:latin typeface="+mn-lt"/>
              </a:rPr>
              <a:t>L’évaluation du stage en situation se fait en contrôle continu par le tuteur de stage, et les séances sont validées sur le livret pédagogique initiateur.</a:t>
            </a:r>
          </a:p>
          <a:p>
            <a:pPr marL="92075" indent="-92075">
              <a:buFont typeface="Arial" panose="020B0604020202020204" pitchFamily="34" charset="0"/>
              <a:buChar char="•"/>
            </a:pPr>
            <a:r>
              <a:rPr lang="fr-FR" sz="1200" dirty="0">
                <a:latin typeface="+mn-lt"/>
              </a:rPr>
              <a:t>Ces stages devront être effectués dans un délai maximum de 3 ans à partir de la fin du stage initial. Le candidat doit se présenter à l’examen avant la fin de ce délai.</a:t>
            </a:r>
          </a:p>
          <a:p>
            <a:pPr marL="92075" indent="-92075">
              <a:buFont typeface="Arial" panose="020B0604020202020204" pitchFamily="34" charset="0"/>
              <a:buChar char="•"/>
            </a:pPr>
            <a:r>
              <a:rPr lang="fr-FR" sz="1200" dirty="0">
                <a:latin typeface="+mn-lt"/>
              </a:rPr>
              <a:t>Lorsque les stagiaires sont en présence de vrais élèves, le tuteur (E3 + TSI ou E4) responsable de la séance doit se trouver dans l’eau avec le stagiaire. Il est responsable de la sécurité de la séance ainsi que de l’action pédagogique du stagiaire.</a:t>
            </a:r>
          </a:p>
          <a:p>
            <a:endParaRPr lang="fr-FR" sz="400" dirty="0">
              <a:latin typeface="+mn-lt"/>
            </a:endParaRPr>
          </a:p>
          <a:p>
            <a:r>
              <a:rPr lang="fr-FR" sz="1200" b="1" dirty="0">
                <a:latin typeface="+mn-lt"/>
              </a:rPr>
              <a:t>Remarque : </a:t>
            </a:r>
            <a:r>
              <a:rPr lang="fr-FR" sz="1200" dirty="0">
                <a:latin typeface="+mn-lt"/>
              </a:rPr>
              <a:t>un stagiaire initiateur en cours de formation n’a aucune prérogative d’enseignement dans le Code du Sport. Le TSI présent sous l’eau est responsable de l’action pédagogique lors d’une séance avec des vrais élèves</a:t>
            </a:r>
            <a:r>
              <a:rPr lang="fr-FR" sz="1200" b="1" dirty="0">
                <a:latin typeface="+mn-lt"/>
              </a:rPr>
              <a:t>.</a:t>
            </a:r>
            <a:endParaRPr lang="fr-FR" sz="1200" dirty="0">
              <a:latin typeface="+mn-lt"/>
            </a:endParaRPr>
          </a:p>
          <a:p>
            <a:endParaRPr lang="fr-FR" sz="400" dirty="0">
              <a:latin typeface="+mn-lt"/>
            </a:endParaRPr>
          </a:p>
          <a:p>
            <a:pPr marL="92075" indent="-92075">
              <a:buFont typeface="Arial" panose="020B0604020202020204" pitchFamily="34" charset="0"/>
              <a:buChar char="•"/>
            </a:pPr>
            <a:r>
              <a:rPr lang="fr-FR" sz="1200" dirty="0">
                <a:latin typeface="+mn-lt"/>
              </a:rPr>
              <a:t>Sans exclure d’autres apports jugés utiles, le stage en situation porte sur les modules « enseignement pratique entre 0 et 6 m et théorie associée », « organiser l’activité » et « organiser un cursus de formation ».</a:t>
            </a:r>
          </a:p>
          <a:p>
            <a:pPr marL="92075" indent="-92075">
              <a:buFont typeface="Arial" panose="020B0604020202020204" pitchFamily="34" charset="0"/>
              <a:buChar char="•"/>
            </a:pPr>
            <a:r>
              <a:rPr lang="fr-FR" sz="1200" dirty="0">
                <a:latin typeface="+mn-lt"/>
              </a:rPr>
              <a:t>Chaque module est validé sous la responsabilité du tuteur et formalisé (date, visa) dans le livret pédagogique.</a:t>
            </a:r>
          </a:p>
          <a:p>
            <a:pPr marL="92075" indent="-92075">
              <a:buFont typeface="Arial" panose="020B0604020202020204" pitchFamily="34" charset="0"/>
              <a:buChar char="•"/>
            </a:pPr>
            <a:r>
              <a:rPr lang="fr-FR" sz="1200" dirty="0">
                <a:latin typeface="+mn-lt"/>
              </a:rPr>
              <a:t>Le module « enseignement pratique entre 0 et 6 m et théorie associée » est validé à l’issue d’au moins 5 séances, dont 2 complètes, portant sur des thèmes d’enseignement différents</a:t>
            </a:r>
            <a:r>
              <a:rPr lang="fr-FR" sz="1200" dirty="0">
                <a:solidFill>
                  <a:prstClr val="black"/>
                </a:solidFill>
                <a:latin typeface="+mn-lt"/>
              </a:rPr>
              <a:t> concernant les  cursus couverts par les prérogatives de l’initiateur dans cet espace d’évolution</a:t>
            </a:r>
            <a:r>
              <a:rPr lang="fr-FR" sz="1200" dirty="0">
                <a:latin typeface="+mn-lt"/>
              </a:rPr>
              <a:t>. Une séance est considérée complète lorsque les 3 phases d’enseignement (conception, réalisation et évaluation) sont réalisées par le stagiaire initiateur. Il est recommandé, lorsque c’est possible, que le stagiaire initiateur réalise des séances avec de vrais élèves dans les conditions conformes à la règlementation en vigueur (tuteur présent dans l’eau et responsable de l’atelier, etc.). Les stagiaires pédagogiques MF1 peuvent être dispensés de ce module s’ils ont validé le module « enseignement pratique entre 0 et 6 m » du cursus MF1. Cette dispense est accordée par le tuteur du stage en situation à la demande du stagiaire sur présentation de son livret pédagogique MF1.</a:t>
            </a:r>
          </a:p>
          <a:p>
            <a:pPr marL="92075" indent="-92075">
              <a:buFont typeface="Arial" panose="020B0604020202020204" pitchFamily="34" charset="0"/>
              <a:buChar char="•"/>
            </a:pPr>
            <a:r>
              <a:rPr lang="fr-FR" sz="1200" dirty="0">
                <a:latin typeface="+mn-lt"/>
              </a:rPr>
              <a:t>Le module « organiser l’activité » est validé lorsque : </a:t>
            </a:r>
          </a:p>
          <a:p>
            <a:pPr marL="227013" indent="-93663">
              <a:buFontTx/>
              <a:buChar char="-"/>
            </a:pPr>
            <a:r>
              <a:rPr lang="fr-FR" sz="1200" dirty="0">
                <a:latin typeface="+mn-lt"/>
              </a:rPr>
              <a:t>l’ensemble des items est acquis sur au moins 5 séances, dont 2 complètes, couvrant l’ensemble des</a:t>
            </a:r>
          </a:p>
          <a:p>
            <a:pPr marL="227013"/>
            <a:r>
              <a:rPr lang="fr-FR" sz="1200" dirty="0">
                <a:latin typeface="+mn-lt"/>
              </a:rPr>
              <a:t>prérogatives d’un Directeur de Plongée en milieu artificiel,</a:t>
            </a:r>
          </a:p>
          <a:p>
            <a:pPr marL="227013" indent="-93663"/>
            <a:r>
              <a:rPr lang="fr-FR" sz="1200" dirty="0">
                <a:latin typeface="+mn-lt"/>
              </a:rPr>
              <a:t>- au moins 1 intervention sur un plongeur en difficulté avec scaphandre avec tractage jusqu’au bord du bassin pour prise en charge de la victime, a été réussie,</a:t>
            </a:r>
          </a:p>
          <a:p>
            <a:pPr marL="227013" lvl="0" indent="-93663"/>
            <a:r>
              <a:rPr lang="fr-FR" sz="1200" dirty="0">
                <a:solidFill>
                  <a:prstClr val="black"/>
                </a:solidFill>
                <a:latin typeface="+mn-lt"/>
              </a:rPr>
              <a:t>- au moins 1 épreuve de sauvetage mannequin avec et sans équipement PMT a été réalisée en totalité.</a:t>
            </a:r>
          </a:p>
          <a:p>
            <a:pPr lvl="0">
              <a:buFont typeface="Arial" panose="020B0604020202020204" pitchFamily="34" charset="0"/>
              <a:buChar char="•"/>
            </a:pPr>
            <a:r>
              <a:rPr lang="fr-FR" sz="1200" dirty="0">
                <a:solidFill>
                  <a:prstClr val="black"/>
                </a:solidFill>
                <a:latin typeface="+mn-lt"/>
              </a:rPr>
              <a:t> Le module « organiser un cursus de formation » est validé lorsque l’ensemble des items est acquis</a:t>
            </a:r>
          </a:p>
          <a:p>
            <a:pPr marL="95250" lvl="0"/>
            <a:r>
              <a:rPr lang="fr-FR" sz="1200" dirty="0">
                <a:solidFill>
                  <a:prstClr val="black"/>
                </a:solidFill>
                <a:latin typeface="+mn-lt"/>
              </a:rPr>
              <a:t>sur l’ensemble des cursus couverts par les prérogatives de l’initiateur dans l’espace 0 - 6 m.</a:t>
            </a:r>
          </a:p>
          <a:p>
            <a:endParaRPr lang="fr-FR" sz="400" dirty="0">
              <a:latin typeface="+mn-lt"/>
            </a:endParaRPr>
          </a:p>
          <a:p>
            <a:r>
              <a:rPr lang="fr-FR" sz="1200" b="1" dirty="0">
                <a:latin typeface="+mn-lt"/>
              </a:rPr>
              <a:t>Nota :</a:t>
            </a:r>
          </a:p>
          <a:p>
            <a:r>
              <a:rPr lang="fr-FR" sz="1200" dirty="0">
                <a:latin typeface="+mn-lt"/>
              </a:rPr>
              <a:t>Une formation intensive en 7 jours pleins, comprenant le stage initial, le stage en situation puis l’examen, est possible.</a:t>
            </a:r>
          </a:p>
        </p:txBody>
      </p:sp>
      <p:sp>
        <p:nvSpPr>
          <p:cNvPr id="5" name="Bouton d'action : Début 4">
            <a:hlinkClick r:id="rId3" action="ppaction://hlinksldjump" highlightClick="1"/>
            <a:extLst>
              <a:ext uri="{FF2B5EF4-FFF2-40B4-BE49-F238E27FC236}">
                <a16:creationId xmlns:a16="http://schemas.microsoft.com/office/drawing/2014/main" id="{DB20D4FA-D7F5-2B4F-8C85-D810531E597A}"/>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oneTexte 12"/>
          <p:cNvSpPr txBox="1">
            <a:spLocks noChangeArrowheads="1"/>
          </p:cNvSpPr>
          <p:nvPr/>
        </p:nvSpPr>
        <p:spPr bwMode="auto">
          <a:xfrm>
            <a:off x="787053" y="207734"/>
            <a:ext cx="5399088" cy="677108"/>
          </a:xfrm>
          <a:prstGeom prst="rect">
            <a:avLst/>
          </a:prstGeom>
          <a:noFill/>
          <a:ln w="9525">
            <a:noFill/>
            <a:miter lim="800000"/>
            <a:headEnd/>
            <a:tailEnd/>
          </a:ln>
        </p:spPr>
        <p:txBody>
          <a:bodyPr>
            <a:spAutoFit/>
          </a:bodyPr>
          <a:lstStyle/>
          <a:p>
            <a:pPr algn="ctr"/>
            <a:r>
              <a:rPr lang="fr-FR" sz="2000" b="1" dirty="0">
                <a:solidFill>
                  <a:srgbClr val="0070C0"/>
                </a:solidFill>
                <a:latin typeface="+mn-lt"/>
              </a:rPr>
              <a:t>MODULE D’ENSEIGNEMENT PRATIQUE</a:t>
            </a:r>
          </a:p>
          <a:p>
            <a:pPr algn="ctr"/>
            <a:r>
              <a:rPr lang="fr-FR" b="1" dirty="0">
                <a:solidFill>
                  <a:srgbClr val="0070C0"/>
                </a:solidFill>
                <a:latin typeface="+mn-lt"/>
              </a:rPr>
              <a:t>ENTRE 0 </a:t>
            </a:r>
            <a:r>
              <a:rPr lang="fr-FR" b="1" dirty="0">
                <a:solidFill>
                  <a:schemeClr val="accent1"/>
                </a:solidFill>
                <a:latin typeface="+mn-lt"/>
              </a:rPr>
              <a:t>ET 6 MÈTRES ET THÉORIE ASSOCIÉE</a:t>
            </a:r>
          </a:p>
        </p:txBody>
      </p:sp>
      <mc:AlternateContent xmlns:mc="http://schemas.openxmlformats.org/markup-compatibility/2006" xmlns:p14="http://schemas.microsoft.com/office/powerpoint/2010/main">
        <mc:Choice Requires="p14">
          <p:contentPart p14:bwMode="auto" r:id="rId3">
            <p14:nvContentPartPr>
              <p14:cNvPr id="7" name="Encre 6">
                <a:extLst>
                  <a:ext uri="{FF2B5EF4-FFF2-40B4-BE49-F238E27FC236}">
                    <a16:creationId xmlns:a16="http://schemas.microsoft.com/office/drawing/2014/main" id="{76F6BEBB-BCBC-4E48-A41D-0B4A64E91B22}"/>
                  </a:ext>
                </a:extLst>
              </p14:cNvPr>
              <p14:cNvContentPartPr/>
              <p14:nvPr/>
            </p14:nvContentPartPr>
            <p14:xfrm>
              <a:off x="-229265" y="2429347"/>
              <a:ext cx="360" cy="360"/>
            </p14:xfrm>
          </p:contentPart>
        </mc:Choice>
        <mc:Fallback xmlns="">
          <p:pic>
            <p:nvPicPr>
              <p:cNvPr id="7" name="Encre 6">
                <a:extLst>
                  <a:ext uri="{FF2B5EF4-FFF2-40B4-BE49-F238E27FC236}">
                    <a16:creationId xmlns:a16="http://schemas.microsoft.com/office/drawing/2014/main" id="{76F6BEBB-BCBC-4E48-A41D-0B4A64E91B22}"/>
                  </a:ext>
                </a:extLst>
              </p:cNvPr>
              <p:cNvPicPr/>
              <p:nvPr/>
            </p:nvPicPr>
            <p:blipFill>
              <a:blip r:embed="rId5"/>
              <a:stretch>
                <a:fillRect/>
              </a:stretch>
            </p:blipFill>
            <p:spPr>
              <a:xfrm>
                <a:off x="-237905" y="2420347"/>
                <a:ext cx="18000" cy="18000"/>
              </a:xfrm>
              <a:prstGeom prst="rect">
                <a:avLst/>
              </a:prstGeom>
            </p:spPr>
          </p:pic>
        </mc:Fallback>
      </mc:AlternateContent>
      <p:sp>
        <p:nvSpPr>
          <p:cNvPr id="12" name="ZoneTexte 11">
            <a:extLst>
              <a:ext uri="{FF2B5EF4-FFF2-40B4-BE49-F238E27FC236}">
                <a16:creationId xmlns:a16="http://schemas.microsoft.com/office/drawing/2014/main" id="{5C91CCC8-2FF7-7848-A5AE-B50C03D37201}"/>
              </a:ext>
            </a:extLst>
          </p:cNvPr>
          <p:cNvSpPr txBox="1"/>
          <p:nvPr/>
        </p:nvSpPr>
        <p:spPr>
          <a:xfrm>
            <a:off x="19860" y="9495624"/>
            <a:ext cx="5944449" cy="384721"/>
          </a:xfrm>
          <a:prstGeom prst="rect">
            <a:avLst/>
          </a:prstGeom>
          <a:solidFill>
            <a:schemeClr val="bg1"/>
          </a:solidFill>
        </p:spPr>
        <p:txBody>
          <a:bodyPr wrap="square" rtlCol="0">
            <a:spAutoFit/>
          </a:bodyPr>
          <a:lstStyle/>
          <a:p>
            <a:pPr fontAlgn="ctr"/>
            <a:r>
              <a:rPr lang="fr-FR" sz="950" dirty="0">
                <a:latin typeface="+mn-lt"/>
              </a:rPr>
              <a:t>VALIDATION DES SÉANCES : </a:t>
            </a:r>
          </a:p>
          <a:p>
            <a:pPr fontAlgn="ctr"/>
            <a:r>
              <a:rPr lang="fr-FR" sz="950" dirty="0">
                <a:latin typeface="+mn-lt"/>
              </a:rPr>
              <a:t>Inscrire : A (Acquis) ,ECA ( En Cours d’Acquisition, NA (Non Acquis) ou NT (Non Travaillé) dans la case de la séance.</a:t>
            </a:r>
          </a:p>
        </p:txBody>
      </p:sp>
      <p:graphicFrame>
        <p:nvGraphicFramePr>
          <p:cNvPr id="6" name="Tableau 5">
            <a:extLst>
              <a:ext uri="{FF2B5EF4-FFF2-40B4-BE49-F238E27FC236}">
                <a16:creationId xmlns:a16="http://schemas.microsoft.com/office/drawing/2014/main" id="{B8AD238E-88F0-1E49-9AF8-800EE87EE2FC}"/>
              </a:ext>
            </a:extLst>
          </p:cNvPr>
          <p:cNvGraphicFramePr>
            <a:graphicFrameLocks noGrp="1"/>
          </p:cNvGraphicFramePr>
          <p:nvPr>
            <p:extLst>
              <p:ext uri="{D42A27DB-BD31-4B8C-83A1-F6EECF244321}">
                <p14:modId xmlns:p14="http://schemas.microsoft.com/office/powerpoint/2010/main" val="114411347"/>
              </p:ext>
            </p:extLst>
          </p:nvPr>
        </p:nvGraphicFramePr>
        <p:xfrm>
          <a:off x="33091" y="1712640"/>
          <a:ext cx="6791817" cy="7530406"/>
        </p:xfrm>
        <a:graphic>
          <a:graphicData uri="http://schemas.openxmlformats.org/drawingml/2006/table">
            <a:tbl>
              <a:tblPr firstRow="1" bandRow="1">
                <a:tableStyleId>{5C22544A-7EE6-4342-B048-85BDC9FD1C3A}</a:tableStyleId>
              </a:tblPr>
              <a:tblGrid>
                <a:gridCol w="794965">
                  <a:extLst>
                    <a:ext uri="{9D8B030D-6E8A-4147-A177-3AD203B41FA5}">
                      <a16:colId xmlns:a16="http://schemas.microsoft.com/office/drawing/2014/main" val="496756027"/>
                    </a:ext>
                  </a:extLst>
                </a:gridCol>
                <a:gridCol w="1030722">
                  <a:extLst>
                    <a:ext uri="{9D8B030D-6E8A-4147-A177-3AD203B41FA5}">
                      <a16:colId xmlns:a16="http://schemas.microsoft.com/office/drawing/2014/main" val="1286852251"/>
                    </a:ext>
                  </a:extLst>
                </a:gridCol>
                <a:gridCol w="496613">
                  <a:extLst>
                    <a:ext uri="{9D8B030D-6E8A-4147-A177-3AD203B41FA5}">
                      <a16:colId xmlns:a16="http://schemas.microsoft.com/office/drawing/2014/main" val="3262449947"/>
                    </a:ext>
                  </a:extLst>
                </a:gridCol>
                <a:gridCol w="496613">
                  <a:extLst>
                    <a:ext uri="{9D8B030D-6E8A-4147-A177-3AD203B41FA5}">
                      <a16:colId xmlns:a16="http://schemas.microsoft.com/office/drawing/2014/main" val="1900043509"/>
                    </a:ext>
                  </a:extLst>
                </a:gridCol>
                <a:gridCol w="496613">
                  <a:extLst>
                    <a:ext uri="{9D8B030D-6E8A-4147-A177-3AD203B41FA5}">
                      <a16:colId xmlns:a16="http://schemas.microsoft.com/office/drawing/2014/main" val="829886479"/>
                    </a:ext>
                  </a:extLst>
                </a:gridCol>
                <a:gridCol w="496613">
                  <a:extLst>
                    <a:ext uri="{9D8B030D-6E8A-4147-A177-3AD203B41FA5}">
                      <a16:colId xmlns:a16="http://schemas.microsoft.com/office/drawing/2014/main" val="3215141921"/>
                    </a:ext>
                  </a:extLst>
                </a:gridCol>
                <a:gridCol w="496613">
                  <a:extLst>
                    <a:ext uri="{9D8B030D-6E8A-4147-A177-3AD203B41FA5}">
                      <a16:colId xmlns:a16="http://schemas.microsoft.com/office/drawing/2014/main" val="3194593973"/>
                    </a:ext>
                  </a:extLst>
                </a:gridCol>
                <a:gridCol w="496613">
                  <a:extLst>
                    <a:ext uri="{9D8B030D-6E8A-4147-A177-3AD203B41FA5}">
                      <a16:colId xmlns:a16="http://schemas.microsoft.com/office/drawing/2014/main" val="2098770536"/>
                    </a:ext>
                  </a:extLst>
                </a:gridCol>
                <a:gridCol w="496613">
                  <a:extLst>
                    <a:ext uri="{9D8B030D-6E8A-4147-A177-3AD203B41FA5}">
                      <a16:colId xmlns:a16="http://schemas.microsoft.com/office/drawing/2014/main" val="807004989"/>
                    </a:ext>
                  </a:extLst>
                </a:gridCol>
                <a:gridCol w="496613">
                  <a:extLst>
                    <a:ext uri="{9D8B030D-6E8A-4147-A177-3AD203B41FA5}">
                      <a16:colId xmlns:a16="http://schemas.microsoft.com/office/drawing/2014/main" val="4126293178"/>
                    </a:ext>
                  </a:extLst>
                </a:gridCol>
                <a:gridCol w="496613">
                  <a:extLst>
                    <a:ext uri="{9D8B030D-6E8A-4147-A177-3AD203B41FA5}">
                      <a16:colId xmlns:a16="http://schemas.microsoft.com/office/drawing/2014/main" val="977753441"/>
                    </a:ext>
                  </a:extLst>
                </a:gridCol>
                <a:gridCol w="496613">
                  <a:extLst>
                    <a:ext uri="{9D8B030D-6E8A-4147-A177-3AD203B41FA5}">
                      <a16:colId xmlns:a16="http://schemas.microsoft.com/office/drawing/2014/main" val="2853700866"/>
                    </a:ext>
                  </a:extLst>
                </a:gridCol>
              </a:tblGrid>
              <a:tr h="466002">
                <a:tc rowSpan="3">
                  <a:txBody>
                    <a:bodyPr/>
                    <a:lstStyle/>
                    <a:p>
                      <a:pPr algn="ctr"/>
                      <a:r>
                        <a:rPr lang="fr-FR" sz="1200" b="0" dirty="0">
                          <a:solidFill>
                            <a:srgbClr val="FFFF00"/>
                          </a:solidFill>
                          <a:latin typeface="+mn-lt"/>
                        </a:rPr>
                        <a:t>0 à 6 mètres</a:t>
                      </a:r>
                    </a:p>
                  </a:txBody>
                  <a:tcPr anchor="ctr">
                    <a:solidFill>
                      <a:schemeClr val="accent1"/>
                    </a:solidFill>
                  </a:tcPr>
                </a:tc>
                <a:tc>
                  <a:txBody>
                    <a:bodyPr/>
                    <a:lstStyle/>
                    <a:p>
                      <a:pPr algn="ctr" fontAlgn="ctr"/>
                      <a:r>
                        <a:rPr lang="fr-FR" sz="950" b="0" u="none" strike="noStrike" dirty="0">
                          <a:effectLst/>
                        </a:rPr>
                        <a:t>DATE</a:t>
                      </a:r>
                      <a:endParaRPr lang="fr-FR" sz="950" b="0" i="0" u="none" strike="noStrike" dirty="0">
                        <a:solidFill>
                          <a:schemeClr val="tx1"/>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607372903"/>
                  </a:ext>
                </a:extLst>
              </a:tr>
              <a:tr h="466002">
                <a:tc vMerge="1">
                  <a:txBody>
                    <a:bodyPr/>
                    <a:lstStyle/>
                    <a:p>
                      <a:endParaRPr lang="fr-FR" sz="1000" b="1" dirty="0">
                        <a:solidFill>
                          <a:schemeClr val="bg1"/>
                        </a:solidFill>
                        <a:latin typeface="+mn-lt"/>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u="none" strike="noStrike" dirty="0">
                          <a:effectLst/>
                        </a:rPr>
                        <a:t>Niveau travaillé (N1, PA20, etc.) </a:t>
                      </a:r>
                      <a:endParaRPr lang="fr-FR" sz="1000" b="0" i="0" u="none" strike="noStrike" dirty="0">
                        <a:solidFill>
                          <a:schemeClr val="tx1"/>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799561887"/>
                  </a:ext>
                </a:extLst>
              </a:tr>
              <a:tr h="466002">
                <a:tc vMerge="1">
                  <a:txBody>
                    <a:bodyPr/>
                    <a:lstStyle/>
                    <a:p>
                      <a:pPr algn="ctr"/>
                      <a:endParaRPr lang="fr-FR" sz="1200" b="0" dirty="0">
                        <a:solidFill>
                          <a:srgbClr val="FFFF00"/>
                        </a:solidFill>
                        <a:latin typeface="+mn-lt"/>
                      </a:endParaRP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b="0" i="0" u="none" strike="noStrike" dirty="0">
                          <a:solidFill>
                            <a:schemeClr val="tx1"/>
                          </a:solidFill>
                          <a:effectLst/>
                          <a:latin typeface="+mn-lt"/>
                        </a:rPr>
                        <a:t>Thème travaillé</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251579114"/>
                  </a:ext>
                </a:extLst>
              </a:tr>
              <a:tr h="537484">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980" b="0" dirty="0">
                          <a:solidFill>
                            <a:schemeClr val="bg1"/>
                          </a:solidFill>
                        </a:rPr>
                        <a:t>CONCEVOIR</a:t>
                      </a:r>
                      <a:endParaRPr lang="fr-FR" sz="980" b="0" dirty="0">
                        <a:solidFill>
                          <a:schemeClr val="bg1"/>
                        </a:solidFill>
                        <a:latin typeface="+mn-lt"/>
                      </a:endParaRPr>
                    </a:p>
                  </a:txBody>
                  <a:tcPr anchor="ctr">
                    <a:solidFill>
                      <a:schemeClr val="accent1"/>
                    </a:solidFill>
                  </a:tcPr>
                </a:tc>
                <a:tc>
                  <a:txBody>
                    <a:bodyPr/>
                    <a:lstStyle/>
                    <a:p>
                      <a:pPr algn="l" fontAlgn="ctr"/>
                      <a:r>
                        <a:rPr lang="fr-FR" sz="1000" b="0" u="none" strike="noStrike" dirty="0">
                          <a:effectLst/>
                        </a:rPr>
                        <a:t>Définir les objectifs de formation</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335147176"/>
                  </a:ext>
                </a:extLst>
              </a:tr>
              <a:tr h="466364">
                <a:tc vMerge="1">
                  <a:txBody>
                    <a:bodyPr/>
                    <a:lstStyle/>
                    <a:p>
                      <a:endParaRPr lang="fr-FR" sz="1000" b="1" dirty="0">
                        <a:solidFill>
                          <a:schemeClr val="bg1"/>
                        </a:solidFill>
                        <a:latin typeface="+mn-lt"/>
                      </a:endParaRPr>
                    </a:p>
                  </a:txBody>
                  <a:tcPr anchor="ctr">
                    <a:solidFill>
                      <a:schemeClr val="accent1"/>
                    </a:solidFill>
                  </a:tcPr>
                </a:tc>
                <a:tc>
                  <a:txBody>
                    <a:bodyPr/>
                    <a:lstStyle/>
                    <a:p>
                      <a:pPr algn="l" fontAlgn="ctr"/>
                      <a:r>
                        <a:rPr lang="fr-FR" sz="1000" b="0" u="none" strike="noStrike" dirty="0">
                          <a:effectLst/>
                        </a:rPr>
                        <a:t>Positionner</a:t>
                      </a:r>
                      <a:r>
                        <a:rPr lang="fr-FR" sz="1000" b="0" u="none" strike="noStrike" dirty="0">
                          <a:solidFill>
                            <a:srgbClr val="FF0000"/>
                          </a:solidFill>
                          <a:effectLst/>
                        </a:rPr>
                        <a:t> </a:t>
                      </a:r>
                      <a:r>
                        <a:rPr lang="fr-FR" sz="1000" b="0" u="none" strike="noStrike" dirty="0">
                          <a:effectLst/>
                        </a:rPr>
                        <a:t>l'enseignement dans le cursus</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801148007"/>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Justifier la séance</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212145175"/>
                  </a:ext>
                </a:extLst>
              </a:tr>
              <a:tr h="466364">
                <a:tc vMerge="1">
                  <a:txBody>
                    <a:bodyPr/>
                    <a:lstStyle/>
                    <a:p>
                      <a:endParaRPr lang="fr-FR" sz="1000" b="1" dirty="0">
                        <a:solidFill>
                          <a:schemeClr val="bg1"/>
                        </a:solidFill>
                        <a:latin typeface="+mn-lt"/>
                      </a:endParaRPr>
                    </a:p>
                  </a:txBody>
                  <a:tcPr anchor="ctr">
                    <a:solidFill>
                      <a:schemeClr val="accent1"/>
                    </a:solidFill>
                  </a:tcPr>
                </a:tc>
                <a:tc>
                  <a:txBody>
                    <a:bodyPr/>
                    <a:lstStyle/>
                    <a:p>
                      <a:pPr algn="l" fontAlgn="ctr"/>
                      <a:r>
                        <a:rPr lang="fr-FR" sz="1000" b="0" u="none" strike="noStrike" dirty="0">
                          <a:effectLst/>
                        </a:rPr>
                        <a:t>Définir une stratégie d'enseignement</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707306323"/>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Évaluer</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769238250"/>
                  </a:ext>
                </a:extLst>
              </a:tr>
              <a:tr h="466002">
                <a:tc rowSpan="5">
                  <a:txBody>
                    <a:bodyPr/>
                    <a:lstStyle/>
                    <a:p>
                      <a:pPr algn="l"/>
                      <a:r>
                        <a:rPr lang="fr-FR" sz="980" dirty="0">
                          <a:solidFill>
                            <a:schemeClr val="bg1"/>
                          </a:solidFill>
                          <a:latin typeface="+mn-lt"/>
                        </a:rPr>
                        <a:t>RÉALISER</a:t>
                      </a:r>
                    </a:p>
                  </a:txBody>
                  <a:tcPr anchor="ctr">
                    <a:solidFill>
                      <a:schemeClr val="accent1"/>
                    </a:solidFill>
                  </a:tcPr>
                </a:tc>
                <a:tc>
                  <a:txBody>
                    <a:bodyPr/>
                    <a:lstStyle/>
                    <a:p>
                      <a:pPr algn="l" fontAlgn="ctr"/>
                      <a:r>
                        <a:rPr lang="fr-FR" sz="1000" b="0" u="none" strike="noStrike" dirty="0">
                          <a:effectLst/>
                        </a:rPr>
                        <a:t>Animer une séance</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134558791"/>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Communiquer</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783618435"/>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Mettre en œuvre une stratégie de formation</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727476614"/>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Utiliser des outils pédagogiques</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4043039161"/>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Mettre en place des remédiations</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400626062"/>
                  </a:ext>
                </a:extLst>
              </a:tr>
              <a:tr h="466002">
                <a:tc rowSpan="3">
                  <a:txBody>
                    <a:bodyPr/>
                    <a:lstStyle/>
                    <a:p>
                      <a:r>
                        <a:rPr lang="fr-FR" sz="980" b="0" dirty="0">
                          <a:solidFill>
                            <a:schemeClr val="bg1"/>
                          </a:solidFill>
                        </a:rPr>
                        <a:t>ÉVALUER</a:t>
                      </a:r>
                      <a:endParaRPr lang="fr-FR" sz="980" b="0" dirty="0">
                        <a:solidFill>
                          <a:schemeClr val="bg1"/>
                        </a:solidFill>
                        <a:latin typeface="+mn-lt"/>
                      </a:endParaRPr>
                    </a:p>
                  </a:txBody>
                  <a:tcPr anchor="ctr">
                    <a:solidFill>
                      <a:schemeClr val="accent1"/>
                    </a:solidFill>
                  </a:tcPr>
                </a:tc>
                <a:tc>
                  <a:txBody>
                    <a:bodyPr/>
                    <a:lstStyle/>
                    <a:p>
                      <a:pPr algn="l" fontAlgn="ctr"/>
                      <a:r>
                        <a:rPr lang="fr-FR" sz="1000" b="0" u="none" strike="noStrike" dirty="0">
                          <a:effectLst/>
                        </a:rPr>
                        <a:t>Réaliser une évaluation initiale</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857483395"/>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Réaliser une évaluation formative</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359442725"/>
                  </a:ext>
                </a:extLst>
              </a:tr>
              <a:tr h="466002">
                <a:tc vMerge="1">
                  <a:txBody>
                    <a:bodyPr/>
                    <a:lstStyle/>
                    <a:p>
                      <a:endParaRPr lang="fr-FR" sz="1200" dirty="0">
                        <a:latin typeface="+mn-lt"/>
                      </a:endParaRPr>
                    </a:p>
                  </a:txBody>
                  <a:tcPr/>
                </a:tc>
                <a:tc>
                  <a:txBody>
                    <a:bodyPr/>
                    <a:lstStyle/>
                    <a:p>
                      <a:pPr algn="l" fontAlgn="ctr"/>
                      <a:r>
                        <a:rPr lang="fr-FR" sz="1000" b="0" u="none" strike="noStrike" dirty="0">
                          <a:effectLst/>
                        </a:rPr>
                        <a:t>Réaliser une évaluation finale</a:t>
                      </a:r>
                      <a:endParaRPr lang="fr-FR" sz="1000" b="0" i="0" u="none" strike="noStrike" dirty="0">
                        <a:solidFill>
                          <a:srgbClr val="000000"/>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979283387"/>
                  </a:ext>
                </a:extLst>
              </a:tr>
            </a:tbl>
          </a:graphicData>
        </a:graphic>
      </p:graphicFrame>
      <p:sp>
        <p:nvSpPr>
          <p:cNvPr id="2" name="ZoneTexte 1">
            <a:extLst>
              <a:ext uri="{FF2B5EF4-FFF2-40B4-BE49-F238E27FC236}">
                <a16:creationId xmlns:a16="http://schemas.microsoft.com/office/drawing/2014/main" id="{C4A164A3-CC81-B64E-9E1D-F34C39B07EC1}"/>
              </a:ext>
            </a:extLst>
          </p:cNvPr>
          <p:cNvSpPr txBox="1"/>
          <p:nvPr/>
        </p:nvSpPr>
        <p:spPr>
          <a:xfrm>
            <a:off x="12255910" y="1504335"/>
            <a:ext cx="184731" cy="369332"/>
          </a:xfrm>
          <a:prstGeom prst="rect">
            <a:avLst/>
          </a:prstGeom>
          <a:noFill/>
        </p:spPr>
        <p:txBody>
          <a:bodyPr wrap="none" rtlCol="0">
            <a:spAutoFit/>
          </a:bodyPr>
          <a:lstStyle/>
          <a:p>
            <a:endParaRPr lang="fr-FR" dirty="0"/>
          </a:p>
        </p:txBody>
      </p:sp>
      <p:sp>
        <p:nvSpPr>
          <p:cNvPr id="4" name="ZoneTexte 3">
            <a:extLst>
              <a:ext uri="{FF2B5EF4-FFF2-40B4-BE49-F238E27FC236}">
                <a16:creationId xmlns:a16="http://schemas.microsoft.com/office/drawing/2014/main" id="{F0F52D11-4E8C-5A48-842D-C19A8CF51028}"/>
              </a:ext>
            </a:extLst>
          </p:cNvPr>
          <p:cNvSpPr txBox="1"/>
          <p:nvPr/>
        </p:nvSpPr>
        <p:spPr>
          <a:xfrm>
            <a:off x="10134600" y="5334000"/>
            <a:ext cx="184731" cy="369332"/>
          </a:xfrm>
          <a:prstGeom prst="rect">
            <a:avLst/>
          </a:prstGeom>
          <a:noFill/>
        </p:spPr>
        <p:txBody>
          <a:bodyPr wrap="none" rtlCol="0">
            <a:spAutoFit/>
          </a:bodyPr>
          <a:lstStyle/>
          <a:p>
            <a:endParaRPr lang="fr-FR" dirty="0"/>
          </a:p>
        </p:txBody>
      </p:sp>
      <p:sp>
        <p:nvSpPr>
          <p:cNvPr id="10" name="Bouton d'action : Début 9">
            <a:hlinkClick r:id="rId6" action="ppaction://hlinksldjump" highlightClick="1"/>
            <a:extLst>
              <a:ext uri="{FF2B5EF4-FFF2-40B4-BE49-F238E27FC236}">
                <a16:creationId xmlns:a16="http://schemas.microsoft.com/office/drawing/2014/main" id="{AFD6E3DE-DA99-E54E-B83A-FB0B41CB0EEF}"/>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aphicFrame>
        <p:nvGraphicFramePr>
          <p:cNvPr id="9" name="Tableau 8">
            <a:extLst>
              <a:ext uri="{FF2B5EF4-FFF2-40B4-BE49-F238E27FC236}">
                <a16:creationId xmlns:a16="http://schemas.microsoft.com/office/drawing/2014/main" id="{14911BE5-6F56-C540-A9E6-970DD7048F31}"/>
              </a:ext>
            </a:extLst>
          </p:cNvPr>
          <p:cNvGraphicFramePr>
            <a:graphicFrameLocks noGrp="1"/>
          </p:cNvGraphicFramePr>
          <p:nvPr>
            <p:extLst>
              <p:ext uri="{D42A27DB-BD31-4B8C-83A1-F6EECF244321}">
                <p14:modId xmlns:p14="http://schemas.microsoft.com/office/powerpoint/2010/main" val="3320385720"/>
              </p:ext>
            </p:extLst>
          </p:nvPr>
        </p:nvGraphicFramePr>
        <p:xfrm>
          <a:off x="112926" y="1136650"/>
          <a:ext cx="6726353" cy="457200"/>
        </p:xfrm>
        <a:graphic>
          <a:graphicData uri="http://schemas.openxmlformats.org/drawingml/2006/table">
            <a:tbl>
              <a:tblPr firstRow="1" bandRow="1">
                <a:tableStyleId>{5C22544A-7EE6-4342-B048-85BDC9FD1C3A}</a:tableStyleId>
              </a:tblPr>
              <a:tblGrid>
                <a:gridCol w="2362686">
                  <a:extLst>
                    <a:ext uri="{9D8B030D-6E8A-4147-A177-3AD203B41FA5}">
                      <a16:colId xmlns:a16="http://schemas.microsoft.com/office/drawing/2014/main" val="2985553866"/>
                    </a:ext>
                  </a:extLst>
                </a:gridCol>
                <a:gridCol w="4363667">
                  <a:extLst>
                    <a:ext uri="{9D8B030D-6E8A-4147-A177-3AD203B41FA5}">
                      <a16:colId xmlns:a16="http://schemas.microsoft.com/office/drawing/2014/main" val="4272687149"/>
                    </a:ext>
                  </a:extLst>
                </a:gridCol>
              </a:tblGrid>
              <a:tr h="4308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u="sng" dirty="0">
                          <a:solidFill>
                            <a:schemeClr val="dk1"/>
                          </a:solidFill>
                          <a:cs typeface="Arial" panose="020B0604020202020204" pitchFamily="34" charset="0"/>
                        </a:rPr>
                        <a:t>NOM ET PRÉNOM DU STAGIAIRE</a:t>
                      </a:r>
                      <a:endParaRPr lang="fr-FR" sz="1200" b="0" u="sng" dirty="0"/>
                    </a:p>
                    <a:p>
                      <a:pPr algn="ctr"/>
                      <a:endParaRPr lang="fr-FR" sz="12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fontAlgn="auto">
                        <a:spcBef>
                          <a:spcPts val="0"/>
                        </a:spcBef>
                        <a:spcAft>
                          <a:spcPts val="0"/>
                        </a:spcAft>
                        <a:defRPr/>
                      </a:pPr>
                      <a:r>
                        <a:rPr lang="fr-FR" sz="1200" b="0" u="none" dirty="0">
                          <a:solidFill>
                            <a:schemeClr val="dk1"/>
                          </a:solidFill>
                          <a:cs typeface="Arial" panose="020B0604020202020204" pitchFamily="34" charset="0"/>
                        </a:rPr>
                        <a:t>           </a:t>
                      </a:r>
                      <a:r>
                        <a:rPr lang="fr-FR" sz="1200" b="0" u="sng" dirty="0">
                          <a:solidFill>
                            <a:schemeClr val="dk1"/>
                          </a:solidFill>
                          <a:cs typeface="Arial" panose="020B0604020202020204" pitchFamily="34" charset="0"/>
                        </a:rPr>
                        <a:t>NOM, PRÉNOM, NIVEAU ET SIGNATURE DU FORMATEUR </a:t>
                      </a:r>
                      <a:endParaRPr lang="fr-FR" sz="1200" b="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5660322"/>
                  </a:ext>
                </a:extLst>
              </a:tr>
            </a:tbl>
          </a:graphicData>
        </a:graphic>
      </p:graphicFrame>
    </p:spTree>
    <p:extLst>
      <p:ext uri="{BB962C8B-B14F-4D97-AF65-F5344CB8AC3E}">
        <p14:creationId xmlns:p14="http://schemas.microsoft.com/office/powerpoint/2010/main" val="1366423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7" name="Encre 6">
                <a:extLst>
                  <a:ext uri="{FF2B5EF4-FFF2-40B4-BE49-F238E27FC236}">
                    <a16:creationId xmlns:a16="http://schemas.microsoft.com/office/drawing/2014/main" id="{76F6BEBB-BCBC-4E48-A41D-0B4A64E91B22}"/>
                  </a:ext>
                </a:extLst>
              </p14:cNvPr>
              <p14:cNvContentPartPr/>
              <p14:nvPr/>
            </p14:nvContentPartPr>
            <p14:xfrm>
              <a:off x="-229265" y="2429347"/>
              <a:ext cx="360" cy="360"/>
            </p14:xfrm>
          </p:contentPart>
        </mc:Choice>
        <mc:Fallback xmlns="">
          <p:pic>
            <p:nvPicPr>
              <p:cNvPr id="7" name="Encre 6">
                <a:extLst>
                  <a:ext uri="{FF2B5EF4-FFF2-40B4-BE49-F238E27FC236}">
                    <a16:creationId xmlns:a16="http://schemas.microsoft.com/office/drawing/2014/main" id="{76F6BEBB-BCBC-4E48-A41D-0B4A64E91B22}"/>
                  </a:ext>
                </a:extLst>
              </p:cNvPr>
              <p:cNvPicPr/>
              <p:nvPr/>
            </p:nvPicPr>
            <p:blipFill>
              <a:blip r:embed="rId5"/>
              <a:stretch>
                <a:fillRect/>
              </a:stretch>
            </p:blipFill>
            <p:spPr>
              <a:xfrm>
                <a:off x="-237905" y="2420347"/>
                <a:ext cx="18000" cy="18000"/>
              </a:xfrm>
              <a:prstGeom prst="rect">
                <a:avLst/>
              </a:prstGeom>
            </p:spPr>
          </p:pic>
        </mc:Fallback>
      </mc:AlternateContent>
      <p:sp>
        <p:nvSpPr>
          <p:cNvPr id="12" name="ZoneTexte 11">
            <a:extLst>
              <a:ext uri="{FF2B5EF4-FFF2-40B4-BE49-F238E27FC236}">
                <a16:creationId xmlns:a16="http://schemas.microsoft.com/office/drawing/2014/main" id="{5C91CCC8-2FF7-7848-A5AE-B50C03D37201}"/>
              </a:ext>
            </a:extLst>
          </p:cNvPr>
          <p:cNvSpPr txBox="1"/>
          <p:nvPr/>
        </p:nvSpPr>
        <p:spPr>
          <a:xfrm>
            <a:off x="565888" y="8503892"/>
            <a:ext cx="5944449" cy="530915"/>
          </a:xfrm>
          <a:prstGeom prst="rect">
            <a:avLst/>
          </a:prstGeom>
          <a:solidFill>
            <a:schemeClr val="bg1"/>
          </a:solidFill>
        </p:spPr>
        <p:txBody>
          <a:bodyPr wrap="square" rtlCol="0">
            <a:spAutoFit/>
          </a:bodyPr>
          <a:lstStyle/>
          <a:p>
            <a:pPr fontAlgn="ctr"/>
            <a:r>
              <a:rPr lang="fr-FR" sz="950" dirty="0">
                <a:latin typeface="+mn-lt"/>
              </a:rPr>
              <a:t>VALIDATION DES SÉANCES : </a:t>
            </a:r>
          </a:p>
          <a:p>
            <a:pPr fontAlgn="ctr"/>
            <a:r>
              <a:rPr lang="fr-FR" sz="950" dirty="0">
                <a:latin typeface="+mn-lt"/>
              </a:rPr>
              <a:t>Inscrire : A (Acquis) ,ECA ( En cours d’acquisition, NA (non acquis) ou NT (Non travaillé) dans la case de la séance.</a:t>
            </a:r>
          </a:p>
          <a:p>
            <a:pPr fontAlgn="ctr"/>
            <a:endParaRPr lang="fr-FR" sz="950" dirty="0">
              <a:latin typeface="+mn-lt"/>
            </a:endParaRPr>
          </a:p>
        </p:txBody>
      </p:sp>
      <p:graphicFrame>
        <p:nvGraphicFramePr>
          <p:cNvPr id="8" name="Tableau 7">
            <a:extLst>
              <a:ext uri="{FF2B5EF4-FFF2-40B4-BE49-F238E27FC236}">
                <a16:creationId xmlns:a16="http://schemas.microsoft.com/office/drawing/2014/main" id="{213791C9-37F5-D944-B98A-F813ECD48500}"/>
              </a:ext>
            </a:extLst>
          </p:cNvPr>
          <p:cNvGraphicFramePr>
            <a:graphicFrameLocks noGrp="1"/>
          </p:cNvGraphicFramePr>
          <p:nvPr>
            <p:extLst>
              <p:ext uri="{D42A27DB-BD31-4B8C-83A1-F6EECF244321}">
                <p14:modId xmlns:p14="http://schemas.microsoft.com/office/powerpoint/2010/main" val="3859002246"/>
              </p:ext>
            </p:extLst>
          </p:nvPr>
        </p:nvGraphicFramePr>
        <p:xfrm>
          <a:off x="112926" y="1136650"/>
          <a:ext cx="6726353" cy="457200"/>
        </p:xfrm>
        <a:graphic>
          <a:graphicData uri="http://schemas.openxmlformats.org/drawingml/2006/table">
            <a:tbl>
              <a:tblPr firstRow="1" bandRow="1">
                <a:tableStyleId>{5C22544A-7EE6-4342-B048-85BDC9FD1C3A}</a:tableStyleId>
              </a:tblPr>
              <a:tblGrid>
                <a:gridCol w="2362686">
                  <a:extLst>
                    <a:ext uri="{9D8B030D-6E8A-4147-A177-3AD203B41FA5}">
                      <a16:colId xmlns:a16="http://schemas.microsoft.com/office/drawing/2014/main" val="2985553866"/>
                    </a:ext>
                  </a:extLst>
                </a:gridCol>
                <a:gridCol w="4363667">
                  <a:extLst>
                    <a:ext uri="{9D8B030D-6E8A-4147-A177-3AD203B41FA5}">
                      <a16:colId xmlns:a16="http://schemas.microsoft.com/office/drawing/2014/main" val="4272687149"/>
                    </a:ext>
                  </a:extLst>
                </a:gridCol>
              </a:tblGrid>
              <a:tr h="4308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u="sng" dirty="0">
                          <a:solidFill>
                            <a:schemeClr val="dk1"/>
                          </a:solidFill>
                          <a:cs typeface="Arial" panose="020B0604020202020204" pitchFamily="34" charset="0"/>
                        </a:rPr>
                        <a:t>NOM ET PRÉNOM DU STAGIAIRE</a:t>
                      </a:r>
                      <a:endParaRPr lang="fr-FR" sz="1200" b="0" u="sng" dirty="0"/>
                    </a:p>
                    <a:p>
                      <a:pPr algn="ctr"/>
                      <a:endParaRPr lang="fr-FR" sz="12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fontAlgn="auto">
                        <a:spcBef>
                          <a:spcPts val="0"/>
                        </a:spcBef>
                        <a:spcAft>
                          <a:spcPts val="0"/>
                        </a:spcAft>
                        <a:defRPr/>
                      </a:pPr>
                      <a:r>
                        <a:rPr lang="fr-FR" sz="1200" b="0" u="none" dirty="0">
                          <a:solidFill>
                            <a:schemeClr val="dk1"/>
                          </a:solidFill>
                          <a:cs typeface="Arial" panose="020B0604020202020204" pitchFamily="34" charset="0"/>
                        </a:rPr>
                        <a:t>           </a:t>
                      </a:r>
                      <a:r>
                        <a:rPr lang="fr-FR" sz="1200" b="0" u="sng" dirty="0">
                          <a:solidFill>
                            <a:schemeClr val="dk1"/>
                          </a:solidFill>
                          <a:cs typeface="Arial" panose="020B0604020202020204" pitchFamily="34" charset="0"/>
                        </a:rPr>
                        <a:t>NOM, PRÉNOM, NIVEAU ET SIGNATURE DU FORMATEUR </a:t>
                      </a:r>
                      <a:endParaRPr lang="fr-FR" sz="1200" b="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5660322"/>
                  </a:ext>
                </a:extLst>
              </a:tr>
            </a:tbl>
          </a:graphicData>
        </a:graphic>
      </p:graphicFrame>
      <p:sp>
        <p:nvSpPr>
          <p:cNvPr id="2" name="ZoneTexte 1">
            <a:extLst>
              <a:ext uri="{FF2B5EF4-FFF2-40B4-BE49-F238E27FC236}">
                <a16:creationId xmlns:a16="http://schemas.microsoft.com/office/drawing/2014/main" id="{C4A164A3-CC81-B64E-9E1D-F34C39B07EC1}"/>
              </a:ext>
            </a:extLst>
          </p:cNvPr>
          <p:cNvSpPr txBox="1"/>
          <p:nvPr/>
        </p:nvSpPr>
        <p:spPr>
          <a:xfrm>
            <a:off x="12255910" y="1504335"/>
            <a:ext cx="184731" cy="369332"/>
          </a:xfrm>
          <a:prstGeom prst="rect">
            <a:avLst/>
          </a:prstGeom>
          <a:noFill/>
        </p:spPr>
        <p:txBody>
          <a:bodyPr wrap="none" rtlCol="0">
            <a:spAutoFit/>
          </a:bodyPr>
          <a:lstStyle/>
          <a:p>
            <a:endParaRPr lang="fr-FR" dirty="0"/>
          </a:p>
        </p:txBody>
      </p:sp>
      <p:sp>
        <p:nvSpPr>
          <p:cNvPr id="4" name="ZoneTexte 3">
            <a:extLst>
              <a:ext uri="{FF2B5EF4-FFF2-40B4-BE49-F238E27FC236}">
                <a16:creationId xmlns:a16="http://schemas.microsoft.com/office/drawing/2014/main" id="{F0F52D11-4E8C-5A48-842D-C19A8CF51028}"/>
              </a:ext>
            </a:extLst>
          </p:cNvPr>
          <p:cNvSpPr txBox="1"/>
          <p:nvPr/>
        </p:nvSpPr>
        <p:spPr>
          <a:xfrm>
            <a:off x="10134600" y="5334000"/>
            <a:ext cx="184731" cy="369332"/>
          </a:xfrm>
          <a:prstGeom prst="rect">
            <a:avLst/>
          </a:prstGeom>
          <a:noFill/>
        </p:spPr>
        <p:txBody>
          <a:bodyPr wrap="none" rtlCol="0">
            <a:spAutoFit/>
          </a:bodyPr>
          <a:lstStyle/>
          <a:p>
            <a:endParaRPr lang="fr-FR" dirty="0"/>
          </a:p>
        </p:txBody>
      </p:sp>
      <p:sp>
        <p:nvSpPr>
          <p:cNvPr id="9" name="ZoneTexte 10">
            <a:extLst>
              <a:ext uri="{FF2B5EF4-FFF2-40B4-BE49-F238E27FC236}">
                <a16:creationId xmlns:a16="http://schemas.microsoft.com/office/drawing/2014/main" id="{308776E6-902D-9045-BBAA-F62A4841782E}"/>
              </a:ext>
            </a:extLst>
          </p:cNvPr>
          <p:cNvSpPr txBox="1">
            <a:spLocks noChangeArrowheads="1"/>
          </p:cNvSpPr>
          <p:nvPr/>
        </p:nvSpPr>
        <p:spPr bwMode="auto">
          <a:xfrm>
            <a:off x="476250" y="482320"/>
            <a:ext cx="6034087" cy="400050"/>
          </a:xfrm>
          <a:prstGeom prst="rect">
            <a:avLst/>
          </a:prstGeom>
          <a:noFill/>
          <a:ln w="9525">
            <a:noFill/>
            <a:miter lim="800000"/>
            <a:headEnd/>
            <a:tailEnd/>
          </a:ln>
        </p:spPr>
        <p:txBody>
          <a:bodyPr>
            <a:spAutoFit/>
          </a:bodyPr>
          <a:lstStyle/>
          <a:p>
            <a:pPr algn="ctr"/>
            <a:r>
              <a:rPr lang="fr-FR" sz="2000" b="1" dirty="0">
                <a:solidFill>
                  <a:srgbClr val="0070C0"/>
                </a:solidFill>
                <a:latin typeface="+mn-lt"/>
              </a:rPr>
              <a:t>MODULE </a:t>
            </a:r>
            <a:r>
              <a:rPr lang="fr-FR" sz="2000" b="1" dirty="0">
                <a:solidFill>
                  <a:schemeClr val="accent1"/>
                </a:solidFill>
                <a:latin typeface="+mn-lt"/>
              </a:rPr>
              <a:t>D’ORGANISATION DE L’ACTIVITÉ</a:t>
            </a:r>
            <a:endParaRPr lang="fr-FR" sz="2000" dirty="0">
              <a:solidFill>
                <a:schemeClr val="accent1"/>
              </a:solidFill>
              <a:latin typeface="+mn-lt"/>
            </a:endParaRPr>
          </a:p>
        </p:txBody>
      </p:sp>
      <p:sp>
        <p:nvSpPr>
          <p:cNvPr id="11" name="ZoneTexte 14">
            <a:extLst>
              <a:ext uri="{FF2B5EF4-FFF2-40B4-BE49-F238E27FC236}">
                <a16:creationId xmlns:a16="http://schemas.microsoft.com/office/drawing/2014/main" id="{DAAD4A4B-6544-5E41-9EC6-12CD444B196C}"/>
              </a:ext>
            </a:extLst>
          </p:cNvPr>
          <p:cNvSpPr txBox="1">
            <a:spLocks noChangeArrowheads="1"/>
          </p:cNvSpPr>
          <p:nvPr/>
        </p:nvSpPr>
        <p:spPr bwMode="auto">
          <a:xfrm>
            <a:off x="300696" y="2383728"/>
            <a:ext cx="6034088" cy="400050"/>
          </a:xfrm>
          <a:prstGeom prst="rect">
            <a:avLst/>
          </a:prstGeom>
          <a:noFill/>
          <a:ln w="9525">
            <a:noFill/>
            <a:miter lim="800000"/>
            <a:headEnd/>
            <a:tailEnd/>
          </a:ln>
        </p:spPr>
        <p:txBody>
          <a:bodyPr>
            <a:spAutoFit/>
          </a:bodyPr>
          <a:lstStyle/>
          <a:p>
            <a:pPr algn="ctr"/>
            <a:r>
              <a:rPr lang="fr-FR" sz="2000" b="1" dirty="0">
                <a:solidFill>
                  <a:srgbClr val="0070C0"/>
                </a:solidFill>
              </a:rPr>
              <a:t>Organiser et sécuriser l’activité</a:t>
            </a:r>
            <a:endParaRPr lang="fr-FR" sz="2000" dirty="0">
              <a:solidFill>
                <a:srgbClr val="0070C0"/>
              </a:solidFill>
            </a:endParaRPr>
          </a:p>
        </p:txBody>
      </p:sp>
      <p:graphicFrame>
        <p:nvGraphicFramePr>
          <p:cNvPr id="14" name="Tableau 13">
            <a:extLst>
              <a:ext uri="{FF2B5EF4-FFF2-40B4-BE49-F238E27FC236}">
                <a16:creationId xmlns:a16="http://schemas.microsoft.com/office/drawing/2014/main" id="{8D58509D-5115-FD44-B06A-6B9B277785B8}"/>
              </a:ext>
            </a:extLst>
          </p:cNvPr>
          <p:cNvGraphicFramePr>
            <a:graphicFrameLocks noGrp="1"/>
          </p:cNvGraphicFramePr>
          <p:nvPr>
            <p:extLst>
              <p:ext uri="{D42A27DB-BD31-4B8C-83A1-F6EECF244321}">
                <p14:modId xmlns:p14="http://schemas.microsoft.com/office/powerpoint/2010/main" val="2458396719"/>
              </p:ext>
            </p:extLst>
          </p:nvPr>
        </p:nvGraphicFramePr>
        <p:xfrm>
          <a:off x="481483" y="3384998"/>
          <a:ext cx="5996852" cy="3793748"/>
        </p:xfrm>
        <a:graphic>
          <a:graphicData uri="http://schemas.openxmlformats.org/drawingml/2006/table">
            <a:tbl>
              <a:tblPr firstRow="1" bandRow="1">
                <a:tableStyleId>{5C22544A-7EE6-4342-B048-85BDC9FD1C3A}</a:tableStyleId>
              </a:tblPr>
              <a:tblGrid>
                <a:gridCol w="1030722">
                  <a:extLst>
                    <a:ext uri="{9D8B030D-6E8A-4147-A177-3AD203B41FA5}">
                      <a16:colId xmlns:a16="http://schemas.microsoft.com/office/drawing/2014/main" val="1242207165"/>
                    </a:ext>
                  </a:extLst>
                </a:gridCol>
                <a:gridCol w="496613">
                  <a:extLst>
                    <a:ext uri="{9D8B030D-6E8A-4147-A177-3AD203B41FA5}">
                      <a16:colId xmlns:a16="http://schemas.microsoft.com/office/drawing/2014/main" val="2693083749"/>
                    </a:ext>
                  </a:extLst>
                </a:gridCol>
                <a:gridCol w="496613">
                  <a:extLst>
                    <a:ext uri="{9D8B030D-6E8A-4147-A177-3AD203B41FA5}">
                      <a16:colId xmlns:a16="http://schemas.microsoft.com/office/drawing/2014/main" val="883694757"/>
                    </a:ext>
                  </a:extLst>
                </a:gridCol>
                <a:gridCol w="496613">
                  <a:extLst>
                    <a:ext uri="{9D8B030D-6E8A-4147-A177-3AD203B41FA5}">
                      <a16:colId xmlns:a16="http://schemas.microsoft.com/office/drawing/2014/main" val="2818856357"/>
                    </a:ext>
                  </a:extLst>
                </a:gridCol>
                <a:gridCol w="496613">
                  <a:extLst>
                    <a:ext uri="{9D8B030D-6E8A-4147-A177-3AD203B41FA5}">
                      <a16:colId xmlns:a16="http://schemas.microsoft.com/office/drawing/2014/main" val="2119203204"/>
                    </a:ext>
                  </a:extLst>
                </a:gridCol>
                <a:gridCol w="496613">
                  <a:extLst>
                    <a:ext uri="{9D8B030D-6E8A-4147-A177-3AD203B41FA5}">
                      <a16:colId xmlns:a16="http://schemas.microsoft.com/office/drawing/2014/main" val="2911051695"/>
                    </a:ext>
                  </a:extLst>
                </a:gridCol>
                <a:gridCol w="496613">
                  <a:extLst>
                    <a:ext uri="{9D8B030D-6E8A-4147-A177-3AD203B41FA5}">
                      <a16:colId xmlns:a16="http://schemas.microsoft.com/office/drawing/2014/main" val="407846931"/>
                    </a:ext>
                  </a:extLst>
                </a:gridCol>
                <a:gridCol w="496613">
                  <a:extLst>
                    <a:ext uri="{9D8B030D-6E8A-4147-A177-3AD203B41FA5}">
                      <a16:colId xmlns:a16="http://schemas.microsoft.com/office/drawing/2014/main" val="1848618083"/>
                    </a:ext>
                  </a:extLst>
                </a:gridCol>
                <a:gridCol w="496613">
                  <a:extLst>
                    <a:ext uri="{9D8B030D-6E8A-4147-A177-3AD203B41FA5}">
                      <a16:colId xmlns:a16="http://schemas.microsoft.com/office/drawing/2014/main" val="238580379"/>
                    </a:ext>
                  </a:extLst>
                </a:gridCol>
                <a:gridCol w="496613">
                  <a:extLst>
                    <a:ext uri="{9D8B030D-6E8A-4147-A177-3AD203B41FA5}">
                      <a16:colId xmlns:a16="http://schemas.microsoft.com/office/drawing/2014/main" val="3357432966"/>
                    </a:ext>
                  </a:extLst>
                </a:gridCol>
                <a:gridCol w="496613">
                  <a:extLst>
                    <a:ext uri="{9D8B030D-6E8A-4147-A177-3AD203B41FA5}">
                      <a16:colId xmlns:a16="http://schemas.microsoft.com/office/drawing/2014/main" val="3861891982"/>
                    </a:ext>
                  </a:extLst>
                </a:gridCol>
              </a:tblGrid>
              <a:tr h="460252">
                <a:tc>
                  <a:txBody>
                    <a:bodyPr/>
                    <a:lstStyle/>
                    <a:p>
                      <a:pPr algn="ctr" fontAlgn="ctr"/>
                      <a:r>
                        <a:rPr lang="fr-FR" sz="950" b="0" u="none" strike="noStrike" dirty="0">
                          <a:effectLst/>
                        </a:rPr>
                        <a:t>DATE</a:t>
                      </a:r>
                      <a:endParaRPr lang="fr-FR" sz="950" b="0" i="0" u="none" strike="noStrike" dirty="0">
                        <a:solidFill>
                          <a:schemeClr val="tx1"/>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4218365026"/>
                  </a:ext>
                </a:extLst>
              </a:tr>
              <a:tr h="466002">
                <a:tc>
                  <a:txBody>
                    <a:bodyPr/>
                    <a:lstStyle/>
                    <a:p>
                      <a:pPr algn="l" fontAlgn="ctr"/>
                      <a:r>
                        <a:rPr lang="fr-FR" sz="1000" b="0" i="0" u="none" strike="noStrike" dirty="0">
                          <a:solidFill>
                            <a:srgbClr val="000000"/>
                          </a:solidFill>
                          <a:effectLst/>
                          <a:latin typeface="Calibri" panose="020F0502020204030204" pitchFamily="34" charset="0"/>
                        </a:rPr>
                        <a:t>Thème travaillé</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147445918"/>
                  </a:ext>
                </a:extLst>
              </a:tr>
              <a:tr h="466002">
                <a:tc>
                  <a:txBody>
                    <a:bodyPr/>
                    <a:lstStyle/>
                    <a:p>
                      <a:pPr algn="l" fontAlgn="ctr"/>
                      <a:r>
                        <a:rPr lang="fr-FR" sz="1000" b="0" i="0" u="none" strike="noStrike" dirty="0">
                          <a:solidFill>
                            <a:srgbClr val="000000"/>
                          </a:solidFill>
                          <a:effectLst/>
                          <a:latin typeface="Calibri" panose="020F0502020204030204" pitchFamily="34" charset="0"/>
                        </a:rPr>
                        <a:t>Accueillir les plongeurs</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867863506"/>
                  </a:ext>
                </a:extLst>
              </a:tr>
              <a:tr h="537484">
                <a:tc>
                  <a:txBody>
                    <a:bodyPr/>
                    <a:lstStyle/>
                    <a:p>
                      <a:r>
                        <a:rPr lang="fr-FR" sz="1000" dirty="0">
                          <a:latin typeface="+mn-lt"/>
                        </a:rPr>
                        <a:t>Organiser le déroulement d’une séance pratique</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547263076"/>
                  </a:ext>
                </a:extLst>
              </a:tr>
              <a:tr h="466002">
                <a:tc>
                  <a:txBody>
                    <a:bodyPr/>
                    <a:lstStyle/>
                    <a:p>
                      <a:pPr algn="l" fontAlgn="ctr"/>
                      <a:r>
                        <a:rPr lang="fr-FR" sz="1000" b="0" i="0" u="none" strike="noStrike" dirty="0">
                          <a:solidFill>
                            <a:srgbClr val="000000"/>
                          </a:solidFill>
                          <a:effectLst/>
                          <a:latin typeface="Calibri" panose="020F0502020204030204" pitchFamily="34" charset="0"/>
                        </a:rPr>
                        <a:t>Sécuriser et surveiller</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194755355"/>
                  </a:ext>
                </a:extLst>
              </a:tr>
              <a:tr h="466002">
                <a:tc>
                  <a:txBody>
                    <a:bodyPr/>
                    <a:lstStyle/>
                    <a:p>
                      <a:pPr algn="l" fontAlgn="ctr"/>
                      <a:r>
                        <a:rPr lang="fr-FR" sz="1000" b="0" i="0" u="none" strike="noStrike" dirty="0">
                          <a:solidFill>
                            <a:srgbClr val="000000"/>
                          </a:solidFill>
                          <a:effectLst/>
                          <a:latin typeface="Calibri" panose="020F0502020204030204" pitchFamily="34" charset="0"/>
                        </a:rPr>
                        <a:t>Réagir en cas d'accident</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896497810"/>
                  </a:ext>
                </a:extLst>
              </a:tr>
              <a:tr h="466002">
                <a:tc>
                  <a:txBody>
                    <a:bodyPr/>
                    <a:lstStyle/>
                    <a:p>
                      <a:pPr algn="l" fontAlgn="ctr"/>
                      <a:r>
                        <a:rPr lang="fr-FR" sz="1000" b="0" i="0" u="none" strike="noStrike" dirty="0">
                          <a:solidFill>
                            <a:srgbClr val="000000"/>
                          </a:solidFill>
                          <a:effectLst/>
                          <a:latin typeface="Calibri" panose="020F0502020204030204" pitchFamily="34" charset="0"/>
                        </a:rPr>
                        <a:t>Réussir l’épreuve du mannequin</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021081324"/>
                  </a:ext>
                </a:extLst>
              </a:tr>
              <a:tr h="466002">
                <a:tc>
                  <a:txBody>
                    <a:bodyPr/>
                    <a:lstStyle/>
                    <a:p>
                      <a:pPr algn="l" fontAlgn="ctr"/>
                      <a:r>
                        <a:rPr lang="fr-FR" sz="1000" b="0" i="0" u="none" strike="noStrike" dirty="0">
                          <a:solidFill>
                            <a:srgbClr val="000000"/>
                          </a:solidFill>
                          <a:effectLst/>
                          <a:latin typeface="Calibri" panose="020F0502020204030204" pitchFamily="34" charset="0"/>
                        </a:rPr>
                        <a:t>Réussir l’épreuve de l’IPD</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1330569373"/>
                  </a:ext>
                </a:extLst>
              </a:tr>
            </a:tbl>
          </a:graphicData>
        </a:graphic>
      </p:graphicFrame>
      <p:sp>
        <p:nvSpPr>
          <p:cNvPr id="13" name="Bouton d'action : Début 12">
            <a:hlinkClick r:id="rId6" action="ppaction://hlinksldjump" highlightClick="1"/>
            <a:extLst>
              <a:ext uri="{FF2B5EF4-FFF2-40B4-BE49-F238E27FC236}">
                <a16:creationId xmlns:a16="http://schemas.microsoft.com/office/drawing/2014/main" id="{E388AB05-1DA4-8B46-91A2-D624212AB32F}"/>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697992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7" name="Encre 6">
                <a:extLst>
                  <a:ext uri="{FF2B5EF4-FFF2-40B4-BE49-F238E27FC236}">
                    <a16:creationId xmlns:a16="http://schemas.microsoft.com/office/drawing/2014/main" id="{76F6BEBB-BCBC-4E48-A41D-0B4A64E91B22}"/>
                  </a:ext>
                </a:extLst>
              </p14:cNvPr>
              <p14:cNvContentPartPr/>
              <p14:nvPr/>
            </p14:nvContentPartPr>
            <p14:xfrm>
              <a:off x="-229265" y="2429347"/>
              <a:ext cx="360" cy="360"/>
            </p14:xfrm>
          </p:contentPart>
        </mc:Choice>
        <mc:Fallback xmlns="">
          <p:pic>
            <p:nvPicPr>
              <p:cNvPr id="7" name="Encre 6">
                <a:extLst>
                  <a:ext uri="{FF2B5EF4-FFF2-40B4-BE49-F238E27FC236}">
                    <a16:creationId xmlns:a16="http://schemas.microsoft.com/office/drawing/2014/main" id="{76F6BEBB-BCBC-4E48-A41D-0B4A64E91B22}"/>
                  </a:ext>
                </a:extLst>
              </p:cNvPr>
              <p:cNvPicPr/>
              <p:nvPr/>
            </p:nvPicPr>
            <p:blipFill>
              <a:blip r:embed="rId5"/>
              <a:stretch>
                <a:fillRect/>
              </a:stretch>
            </p:blipFill>
            <p:spPr>
              <a:xfrm>
                <a:off x="-237905" y="2420347"/>
                <a:ext cx="18000" cy="18000"/>
              </a:xfrm>
              <a:prstGeom prst="rect">
                <a:avLst/>
              </a:prstGeom>
            </p:spPr>
          </p:pic>
        </mc:Fallback>
      </mc:AlternateContent>
      <p:sp>
        <p:nvSpPr>
          <p:cNvPr id="12" name="ZoneTexte 11">
            <a:extLst>
              <a:ext uri="{FF2B5EF4-FFF2-40B4-BE49-F238E27FC236}">
                <a16:creationId xmlns:a16="http://schemas.microsoft.com/office/drawing/2014/main" id="{5C91CCC8-2FF7-7848-A5AE-B50C03D37201}"/>
              </a:ext>
            </a:extLst>
          </p:cNvPr>
          <p:cNvSpPr txBox="1"/>
          <p:nvPr/>
        </p:nvSpPr>
        <p:spPr>
          <a:xfrm>
            <a:off x="894830" y="8625408"/>
            <a:ext cx="5944449" cy="530915"/>
          </a:xfrm>
          <a:prstGeom prst="rect">
            <a:avLst/>
          </a:prstGeom>
          <a:solidFill>
            <a:schemeClr val="bg1"/>
          </a:solidFill>
        </p:spPr>
        <p:txBody>
          <a:bodyPr wrap="square" rtlCol="0">
            <a:spAutoFit/>
          </a:bodyPr>
          <a:lstStyle/>
          <a:p>
            <a:pPr fontAlgn="ctr"/>
            <a:r>
              <a:rPr lang="fr-FR" sz="950" dirty="0">
                <a:latin typeface="+mn-lt"/>
              </a:rPr>
              <a:t>VALIDATION DES SÉANCES : </a:t>
            </a:r>
          </a:p>
          <a:p>
            <a:pPr fontAlgn="ctr"/>
            <a:r>
              <a:rPr lang="fr-FR" sz="950" dirty="0">
                <a:latin typeface="+mn-lt"/>
              </a:rPr>
              <a:t>Inscrire : A (Acquis) ,ECA ( En cours d’acquisition, NA (non acquis) ou NT (Non travaillé) dans la case de la séance.</a:t>
            </a:r>
          </a:p>
          <a:p>
            <a:pPr fontAlgn="ctr"/>
            <a:endParaRPr lang="fr-FR" sz="950" dirty="0">
              <a:latin typeface="+mn-lt"/>
            </a:endParaRPr>
          </a:p>
        </p:txBody>
      </p:sp>
      <p:graphicFrame>
        <p:nvGraphicFramePr>
          <p:cNvPr id="8" name="Tableau 7">
            <a:extLst>
              <a:ext uri="{FF2B5EF4-FFF2-40B4-BE49-F238E27FC236}">
                <a16:creationId xmlns:a16="http://schemas.microsoft.com/office/drawing/2014/main" id="{213791C9-37F5-D944-B98A-F813ECD48500}"/>
              </a:ext>
            </a:extLst>
          </p:cNvPr>
          <p:cNvGraphicFramePr>
            <a:graphicFrameLocks noGrp="1"/>
          </p:cNvGraphicFramePr>
          <p:nvPr>
            <p:extLst>
              <p:ext uri="{D42A27DB-BD31-4B8C-83A1-F6EECF244321}">
                <p14:modId xmlns:p14="http://schemas.microsoft.com/office/powerpoint/2010/main" val="860953573"/>
              </p:ext>
            </p:extLst>
          </p:nvPr>
        </p:nvGraphicFramePr>
        <p:xfrm>
          <a:off x="112926" y="1136650"/>
          <a:ext cx="6726353" cy="457200"/>
        </p:xfrm>
        <a:graphic>
          <a:graphicData uri="http://schemas.openxmlformats.org/drawingml/2006/table">
            <a:tbl>
              <a:tblPr firstRow="1" bandRow="1">
                <a:tableStyleId>{5C22544A-7EE6-4342-B048-85BDC9FD1C3A}</a:tableStyleId>
              </a:tblPr>
              <a:tblGrid>
                <a:gridCol w="2362686">
                  <a:extLst>
                    <a:ext uri="{9D8B030D-6E8A-4147-A177-3AD203B41FA5}">
                      <a16:colId xmlns:a16="http://schemas.microsoft.com/office/drawing/2014/main" val="2985553866"/>
                    </a:ext>
                  </a:extLst>
                </a:gridCol>
                <a:gridCol w="4363667">
                  <a:extLst>
                    <a:ext uri="{9D8B030D-6E8A-4147-A177-3AD203B41FA5}">
                      <a16:colId xmlns:a16="http://schemas.microsoft.com/office/drawing/2014/main" val="4272687149"/>
                    </a:ext>
                  </a:extLst>
                </a:gridCol>
              </a:tblGrid>
              <a:tr h="4308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0" u="sng" dirty="0">
                          <a:solidFill>
                            <a:schemeClr val="dk1"/>
                          </a:solidFill>
                          <a:cs typeface="Arial" panose="020B0604020202020204" pitchFamily="34" charset="0"/>
                        </a:rPr>
                        <a:t>NOM ET PRÉNOM DU STAGIAIRE</a:t>
                      </a:r>
                      <a:endParaRPr lang="fr-FR" sz="1200" b="0" u="sng" dirty="0"/>
                    </a:p>
                    <a:p>
                      <a:pPr algn="ctr"/>
                      <a:endParaRPr lang="fr-FR" sz="1200" b="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fontAlgn="auto">
                        <a:spcBef>
                          <a:spcPts val="0"/>
                        </a:spcBef>
                        <a:spcAft>
                          <a:spcPts val="0"/>
                        </a:spcAft>
                        <a:defRPr/>
                      </a:pPr>
                      <a:r>
                        <a:rPr lang="fr-FR" sz="1200" b="0" u="none" dirty="0">
                          <a:solidFill>
                            <a:schemeClr val="dk1"/>
                          </a:solidFill>
                          <a:cs typeface="Arial" panose="020B0604020202020204" pitchFamily="34" charset="0"/>
                        </a:rPr>
                        <a:t>           </a:t>
                      </a:r>
                      <a:r>
                        <a:rPr lang="fr-FR" sz="1200" b="0" u="sng" dirty="0">
                          <a:solidFill>
                            <a:schemeClr val="dk1"/>
                          </a:solidFill>
                          <a:cs typeface="Arial" panose="020B0604020202020204" pitchFamily="34" charset="0"/>
                        </a:rPr>
                        <a:t>NOM, PRÉNOM, NIVEAU ET SIGNATURE DU FORMATEUR </a:t>
                      </a:r>
                      <a:endParaRPr lang="fr-FR" sz="1200" b="0"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5660322"/>
                  </a:ext>
                </a:extLst>
              </a:tr>
            </a:tbl>
          </a:graphicData>
        </a:graphic>
      </p:graphicFrame>
      <p:sp>
        <p:nvSpPr>
          <p:cNvPr id="2" name="ZoneTexte 1">
            <a:extLst>
              <a:ext uri="{FF2B5EF4-FFF2-40B4-BE49-F238E27FC236}">
                <a16:creationId xmlns:a16="http://schemas.microsoft.com/office/drawing/2014/main" id="{C4A164A3-CC81-B64E-9E1D-F34C39B07EC1}"/>
              </a:ext>
            </a:extLst>
          </p:cNvPr>
          <p:cNvSpPr txBox="1"/>
          <p:nvPr/>
        </p:nvSpPr>
        <p:spPr>
          <a:xfrm>
            <a:off x="12255910" y="1504335"/>
            <a:ext cx="184731" cy="369332"/>
          </a:xfrm>
          <a:prstGeom prst="rect">
            <a:avLst/>
          </a:prstGeom>
          <a:noFill/>
        </p:spPr>
        <p:txBody>
          <a:bodyPr wrap="none" rtlCol="0">
            <a:spAutoFit/>
          </a:bodyPr>
          <a:lstStyle/>
          <a:p>
            <a:endParaRPr lang="fr-FR" dirty="0"/>
          </a:p>
        </p:txBody>
      </p:sp>
      <p:sp>
        <p:nvSpPr>
          <p:cNvPr id="4" name="ZoneTexte 3">
            <a:extLst>
              <a:ext uri="{FF2B5EF4-FFF2-40B4-BE49-F238E27FC236}">
                <a16:creationId xmlns:a16="http://schemas.microsoft.com/office/drawing/2014/main" id="{F0F52D11-4E8C-5A48-842D-C19A8CF51028}"/>
              </a:ext>
            </a:extLst>
          </p:cNvPr>
          <p:cNvSpPr txBox="1"/>
          <p:nvPr/>
        </p:nvSpPr>
        <p:spPr>
          <a:xfrm>
            <a:off x="10134600" y="5334000"/>
            <a:ext cx="184731" cy="369332"/>
          </a:xfrm>
          <a:prstGeom prst="rect">
            <a:avLst/>
          </a:prstGeom>
          <a:noFill/>
        </p:spPr>
        <p:txBody>
          <a:bodyPr wrap="none" rtlCol="0">
            <a:spAutoFit/>
          </a:bodyPr>
          <a:lstStyle/>
          <a:p>
            <a:endParaRPr lang="fr-FR" dirty="0"/>
          </a:p>
        </p:txBody>
      </p:sp>
      <p:sp>
        <p:nvSpPr>
          <p:cNvPr id="9" name="ZoneTexte 10">
            <a:extLst>
              <a:ext uri="{FF2B5EF4-FFF2-40B4-BE49-F238E27FC236}">
                <a16:creationId xmlns:a16="http://schemas.microsoft.com/office/drawing/2014/main" id="{308776E6-902D-9045-BBAA-F62A4841782E}"/>
              </a:ext>
            </a:extLst>
          </p:cNvPr>
          <p:cNvSpPr txBox="1">
            <a:spLocks noChangeArrowheads="1"/>
          </p:cNvSpPr>
          <p:nvPr/>
        </p:nvSpPr>
        <p:spPr bwMode="auto">
          <a:xfrm>
            <a:off x="476250" y="482320"/>
            <a:ext cx="6034087" cy="400050"/>
          </a:xfrm>
          <a:prstGeom prst="rect">
            <a:avLst/>
          </a:prstGeom>
          <a:noFill/>
          <a:ln w="9525">
            <a:noFill/>
            <a:miter lim="800000"/>
            <a:headEnd/>
            <a:tailEnd/>
          </a:ln>
        </p:spPr>
        <p:txBody>
          <a:bodyPr>
            <a:spAutoFit/>
          </a:bodyPr>
          <a:lstStyle/>
          <a:p>
            <a:pPr algn="ctr"/>
            <a:r>
              <a:rPr lang="fr-FR" sz="2000" b="1" dirty="0">
                <a:solidFill>
                  <a:srgbClr val="0070C0"/>
                </a:solidFill>
                <a:latin typeface="+mn-lt"/>
              </a:rPr>
              <a:t>MODULE D’ORGANISATION DE L’ACTIVITÉ</a:t>
            </a:r>
            <a:endParaRPr lang="fr-FR" sz="2000" dirty="0">
              <a:solidFill>
                <a:srgbClr val="0070C0"/>
              </a:solidFill>
              <a:latin typeface="+mn-lt"/>
            </a:endParaRPr>
          </a:p>
        </p:txBody>
      </p:sp>
      <p:sp>
        <p:nvSpPr>
          <p:cNvPr id="13" name="ZoneTexte 15">
            <a:extLst>
              <a:ext uri="{FF2B5EF4-FFF2-40B4-BE49-F238E27FC236}">
                <a16:creationId xmlns:a16="http://schemas.microsoft.com/office/drawing/2014/main" id="{A57CDE94-31A2-C045-A8F5-8A64912D4521}"/>
              </a:ext>
            </a:extLst>
          </p:cNvPr>
          <p:cNvSpPr txBox="1">
            <a:spLocks noChangeArrowheads="1"/>
          </p:cNvSpPr>
          <p:nvPr/>
        </p:nvSpPr>
        <p:spPr bwMode="auto">
          <a:xfrm>
            <a:off x="411956" y="2643757"/>
            <a:ext cx="6034088" cy="400050"/>
          </a:xfrm>
          <a:prstGeom prst="rect">
            <a:avLst/>
          </a:prstGeom>
          <a:noFill/>
          <a:ln w="9525">
            <a:noFill/>
            <a:miter lim="800000"/>
            <a:headEnd/>
            <a:tailEnd/>
          </a:ln>
        </p:spPr>
        <p:txBody>
          <a:bodyPr>
            <a:spAutoFit/>
          </a:bodyPr>
          <a:lstStyle/>
          <a:p>
            <a:pPr algn="ctr"/>
            <a:r>
              <a:rPr lang="fr-FR" sz="2000" b="1" dirty="0">
                <a:solidFill>
                  <a:schemeClr val="accent1"/>
                </a:solidFill>
              </a:rPr>
              <a:t>Organis</a:t>
            </a:r>
            <a:r>
              <a:rPr lang="fr-FR" sz="2000" b="1" dirty="0">
                <a:solidFill>
                  <a:srgbClr val="0070C0"/>
                </a:solidFill>
              </a:rPr>
              <a:t>er un cursus de formation</a:t>
            </a:r>
            <a:endParaRPr lang="fr-FR" sz="2000" dirty="0">
              <a:solidFill>
                <a:srgbClr val="0070C0"/>
              </a:solidFill>
            </a:endParaRPr>
          </a:p>
        </p:txBody>
      </p:sp>
      <p:graphicFrame>
        <p:nvGraphicFramePr>
          <p:cNvPr id="15" name="Tableau 14">
            <a:extLst>
              <a:ext uri="{FF2B5EF4-FFF2-40B4-BE49-F238E27FC236}">
                <a16:creationId xmlns:a16="http://schemas.microsoft.com/office/drawing/2014/main" id="{B44812BB-4BBC-DB46-BD42-19115A96500A}"/>
              </a:ext>
            </a:extLst>
          </p:cNvPr>
          <p:cNvGraphicFramePr>
            <a:graphicFrameLocks noGrp="1"/>
          </p:cNvGraphicFramePr>
          <p:nvPr>
            <p:extLst>
              <p:ext uri="{D42A27DB-BD31-4B8C-83A1-F6EECF244321}">
                <p14:modId xmlns:p14="http://schemas.microsoft.com/office/powerpoint/2010/main" val="3961214112"/>
              </p:ext>
            </p:extLst>
          </p:nvPr>
        </p:nvGraphicFramePr>
        <p:xfrm>
          <a:off x="494867" y="3257156"/>
          <a:ext cx="5996852" cy="2652869"/>
        </p:xfrm>
        <a:graphic>
          <a:graphicData uri="http://schemas.openxmlformats.org/drawingml/2006/table">
            <a:tbl>
              <a:tblPr firstRow="1" bandRow="1">
                <a:tableStyleId>{5C22544A-7EE6-4342-B048-85BDC9FD1C3A}</a:tableStyleId>
              </a:tblPr>
              <a:tblGrid>
                <a:gridCol w="1030722">
                  <a:extLst>
                    <a:ext uri="{9D8B030D-6E8A-4147-A177-3AD203B41FA5}">
                      <a16:colId xmlns:a16="http://schemas.microsoft.com/office/drawing/2014/main" val="1242207165"/>
                    </a:ext>
                  </a:extLst>
                </a:gridCol>
                <a:gridCol w="496613">
                  <a:extLst>
                    <a:ext uri="{9D8B030D-6E8A-4147-A177-3AD203B41FA5}">
                      <a16:colId xmlns:a16="http://schemas.microsoft.com/office/drawing/2014/main" val="2693083749"/>
                    </a:ext>
                  </a:extLst>
                </a:gridCol>
                <a:gridCol w="496613">
                  <a:extLst>
                    <a:ext uri="{9D8B030D-6E8A-4147-A177-3AD203B41FA5}">
                      <a16:colId xmlns:a16="http://schemas.microsoft.com/office/drawing/2014/main" val="883694757"/>
                    </a:ext>
                  </a:extLst>
                </a:gridCol>
                <a:gridCol w="496613">
                  <a:extLst>
                    <a:ext uri="{9D8B030D-6E8A-4147-A177-3AD203B41FA5}">
                      <a16:colId xmlns:a16="http://schemas.microsoft.com/office/drawing/2014/main" val="2818856357"/>
                    </a:ext>
                  </a:extLst>
                </a:gridCol>
                <a:gridCol w="496613">
                  <a:extLst>
                    <a:ext uri="{9D8B030D-6E8A-4147-A177-3AD203B41FA5}">
                      <a16:colId xmlns:a16="http://schemas.microsoft.com/office/drawing/2014/main" val="2119203204"/>
                    </a:ext>
                  </a:extLst>
                </a:gridCol>
                <a:gridCol w="496613">
                  <a:extLst>
                    <a:ext uri="{9D8B030D-6E8A-4147-A177-3AD203B41FA5}">
                      <a16:colId xmlns:a16="http://schemas.microsoft.com/office/drawing/2014/main" val="2911051695"/>
                    </a:ext>
                  </a:extLst>
                </a:gridCol>
                <a:gridCol w="496613">
                  <a:extLst>
                    <a:ext uri="{9D8B030D-6E8A-4147-A177-3AD203B41FA5}">
                      <a16:colId xmlns:a16="http://schemas.microsoft.com/office/drawing/2014/main" val="407846931"/>
                    </a:ext>
                  </a:extLst>
                </a:gridCol>
                <a:gridCol w="496613">
                  <a:extLst>
                    <a:ext uri="{9D8B030D-6E8A-4147-A177-3AD203B41FA5}">
                      <a16:colId xmlns:a16="http://schemas.microsoft.com/office/drawing/2014/main" val="1848618083"/>
                    </a:ext>
                  </a:extLst>
                </a:gridCol>
                <a:gridCol w="496613">
                  <a:extLst>
                    <a:ext uri="{9D8B030D-6E8A-4147-A177-3AD203B41FA5}">
                      <a16:colId xmlns:a16="http://schemas.microsoft.com/office/drawing/2014/main" val="238580379"/>
                    </a:ext>
                  </a:extLst>
                </a:gridCol>
                <a:gridCol w="496613">
                  <a:extLst>
                    <a:ext uri="{9D8B030D-6E8A-4147-A177-3AD203B41FA5}">
                      <a16:colId xmlns:a16="http://schemas.microsoft.com/office/drawing/2014/main" val="3357432966"/>
                    </a:ext>
                  </a:extLst>
                </a:gridCol>
                <a:gridCol w="496613">
                  <a:extLst>
                    <a:ext uri="{9D8B030D-6E8A-4147-A177-3AD203B41FA5}">
                      <a16:colId xmlns:a16="http://schemas.microsoft.com/office/drawing/2014/main" val="3861891982"/>
                    </a:ext>
                  </a:extLst>
                </a:gridCol>
              </a:tblGrid>
              <a:tr h="409936">
                <a:tc>
                  <a:txBody>
                    <a:bodyPr/>
                    <a:lstStyle/>
                    <a:p>
                      <a:pPr algn="ctr" fontAlgn="ctr"/>
                      <a:r>
                        <a:rPr lang="fr-FR" sz="950" b="0" u="none" strike="noStrike" dirty="0">
                          <a:effectLst/>
                        </a:rPr>
                        <a:t>DATE</a:t>
                      </a:r>
                      <a:endParaRPr lang="fr-FR" sz="950" b="0" i="0" u="none" strike="noStrike" dirty="0">
                        <a:solidFill>
                          <a:schemeClr val="tx1"/>
                        </a:solidFill>
                        <a:effectLst/>
                        <a:latin typeface="+mn-lt"/>
                      </a:endParaRP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4218365026"/>
                  </a:ext>
                </a:extLst>
              </a:tr>
              <a:tr h="415701">
                <a:tc>
                  <a:txBody>
                    <a:bodyPr/>
                    <a:lstStyle/>
                    <a:p>
                      <a:pPr algn="l" fontAlgn="ctr"/>
                      <a:r>
                        <a:rPr lang="fr-FR" sz="1000" b="0" i="0" u="none" strike="noStrike" dirty="0">
                          <a:solidFill>
                            <a:srgbClr val="000000"/>
                          </a:solidFill>
                          <a:effectLst/>
                          <a:latin typeface="Calibri" panose="020F0502020204030204" pitchFamily="34" charset="0"/>
                        </a:rPr>
                        <a:t>Niveau travaillé</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675930930"/>
                  </a:ext>
                </a:extLst>
              </a:tr>
              <a:tr h="415701">
                <a:tc>
                  <a:txBody>
                    <a:bodyPr/>
                    <a:lstStyle/>
                    <a:p>
                      <a:pPr algn="l" fontAlgn="ctr"/>
                      <a:r>
                        <a:rPr lang="fr-FR" sz="1000" b="0" i="0" u="none" strike="noStrike" dirty="0">
                          <a:solidFill>
                            <a:srgbClr val="000000"/>
                          </a:solidFill>
                          <a:effectLst/>
                          <a:latin typeface="Calibri" panose="020F0502020204030204" pitchFamily="34" charset="0"/>
                        </a:rPr>
                        <a:t>Identifier la nature du cursus à organiser</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867863506"/>
                  </a:ext>
                </a:extLst>
              </a:tr>
              <a:tr h="478725">
                <a:tc>
                  <a:txBody>
                    <a:bodyPr/>
                    <a:lstStyle/>
                    <a:p>
                      <a:pPr algn="l" fontAlgn="ctr"/>
                      <a:r>
                        <a:rPr lang="fr-FR" sz="1000" b="0" i="0" u="none" strike="noStrike" dirty="0">
                          <a:solidFill>
                            <a:srgbClr val="000000"/>
                          </a:solidFill>
                          <a:effectLst/>
                          <a:latin typeface="Calibri" panose="020F0502020204030204" pitchFamily="34" charset="0"/>
                        </a:rPr>
                        <a:t>Planifier</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547263076"/>
                  </a:ext>
                </a:extLst>
              </a:tr>
              <a:tr h="415701">
                <a:tc>
                  <a:txBody>
                    <a:bodyPr/>
                    <a:lstStyle/>
                    <a:p>
                      <a:pPr algn="l" fontAlgn="ctr"/>
                      <a:r>
                        <a:rPr lang="fr-FR" sz="1000" b="0" i="0" u="none" strike="noStrike" dirty="0">
                          <a:solidFill>
                            <a:srgbClr val="000000"/>
                          </a:solidFill>
                          <a:effectLst/>
                          <a:latin typeface="Calibri" panose="020F0502020204030204" pitchFamily="34" charset="0"/>
                        </a:rPr>
                        <a:t>Définir une logistique matérielle</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353754861"/>
                  </a:ext>
                </a:extLst>
              </a:tr>
              <a:tr h="415057">
                <a:tc>
                  <a:txBody>
                    <a:bodyPr/>
                    <a:lstStyle/>
                    <a:p>
                      <a:pPr algn="l" fontAlgn="ctr"/>
                      <a:r>
                        <a:rPr lang="fr-FR" sz="1000" b="0" i="0" u="none" strike="noStrike" dirty="0">
                          <a:solidFill>
                            <a:srgbClr val="000000"/>
                          </a:solidFill>
                          <a:effectLst/>
                          <a:latin typeface="Calibri" panose="020F0502020204030204" pitchFamily="34" charset="0"/>
                        </a:rPr>
                        <a:t>Définir les moyens humains</a:t>
                      </a:r>
                    </a:p>
                  </a:txBody>
                  <a:tcPr marL="9525" marR="9525" marT="9525" marB="0" anchor="ct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2055839452"/>
                  </a:ext>
                </a:extLst>
              </a:tr>
            </a:tbl>
          </a:graphicData>
        </a:graphic>
      </p:graphicFrame>
      <p:sp>
        <p:nvSpPr>
          <p:cNvPr id="11" name="Bouton d'action : Début 10">
            <a:hlinkClick r:id="rId6" action="ppaction://hlinksldjump" highlightClick="1"/>
            <a:extLst>
              <a:ext uri="{FF2B5EF4-FFF2-40B4-BE49-F238E27FC236}">
                <a16:creationId xmlns:a16="http://schemas.microsoft.com/office/drawing/2014/main" id="{E3E39111-30AA-D44F-80A6-FB1AB9DA64EF}"/>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59809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ZoneTexte 5"/>
          <p:cNvSpPr txBox="1">
            <a:spLocks noChangeArrowheads="1"/>
          </p:cNvSpPr>
          <p:nvPr/>
        </p:nvSpPr>
        <p:spPr bwMode="auto">
          <a:xfrm>
            <a:off x="199485" y="860255"/>
            <a:ext cx="5688013" cy="400110"/>
          </a:xfrm>
          <a:prstGeom prst="rect">
            <a:avLst/>
          </a:prstGeom>
          <a:noFill/>
          <a:ln w="9525">
            <a:noFill/>
            <a:miter lim="800000"/>
            <a:headEnd/>
            <a:tailEnd/>
          </a:ln>
        </p:spPr>
        <p:txBody>
          <a:bodyPr>
            <a:spAutoFit/>
          </a:bodyPr>
          <a:lstStyle/>
          <a:p>
            <a:pPr algn="ctr"/>
            <a:r>
              <a:rPr lang="fr-FR" sz="2000" b="1" dirty="0">
                <a:solidFill>
                  <a:srgbClr val="0070C0"/>
                </a:solidFill>
                <a:latin typeface="+mn-lt"/>
              </a:rPr>
              <a:t>EXAMEN</a:t>
            </a:r>
            <a:endParaRPr lang="fr-FR" sz="2000" dirty="0">
              <a:solidFill>
                <a:srgbClr val="0070C0"/>
              </a:solidFill>
              <a:latin typeface="+mn-lt"/>
            </a:endParaRPr>
          </a:p>
        </p:txBody>
      </p:sp>
      <p:sp>
        <p:nvSpPr>
          <p:cNvPr id="15" name="Rectangle à coins arrondis 44"/>
          <p:cNvSpPr/>
          <p:nvPr/>
        </p:nvSpPr>
        <p:spPr>
          <a:xfrm>
            <a:off x="868096" y="1725124"/>
            <a:ext cx="4226721"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Épreuves</a:t>
            </a:r>
          </a:p>
        </p:txBody>
      </p:sp>
      <p:sp>
        <p:nvSpPr>
          <p:cNvPr id="16" name="Rectangle à coins arrondis 44"/>
          <p:cNvSpPr/>
          <p:nvPr/>
        </p:nvSpPr>
        <p:spPr>
          <a:xfrm>
            <a:off x="868096" y="5850426"/>
            <a:ext cx="4226721" cy="636587"/>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Organisation de l’examen</a:t>
            </a:r>
          </a:p>
        </p:txBody>
      </p:sp>
      <p:sp>
        <p:nvSpPr>
          <p:cNvPr id="18" name="Rectangle à coins arrondis 44"/>
          <p:cNvSpPr/>
          <p:nvPr/>
        </p:nvSpPr>
        <p:spPr>
          <a:xfrm>
            <a:off x="868096" y="4389438"/>
            <a:ext cx="1653902"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sz="1600" dirty="0">
                <a:latin typeface="+mn-lt"/>
                <a:ea typeface="Calibri"/>
                <a:cs typeface="Arial" panose="020B0604020202020204" pitchFamily="34" charset="0"/>
                <a:hlinkClick r:id="rId3" action="ppaction://hlinksldjump"/>
              </a:rPr>
              <a:t>Pédagogie pratique</a:t>
            </a:r>
            <a:endParaRPr lang="fr-FR" sz="1600" dirty="0">
              <a:latin typeface="+mn-lt"/>
              <a:ea typeface="Calibri"/>
              <a:cs typeface="Arial" panose="020B0604020202020204" pitchFamily="34" charset="0"/>
              <a:hlinkClick r:id="rId4" action="ppaction://hlinksldjump"/>
            </a:endParaRPr>
          </a:p>
        </p:txBody>
      </p:sp>
      <p:sp>
        <p:nvSpPr>
          <p:cNvPr id="21" name="Rectangle à coins arrondis 44"/>
          <p:cNvSpPr/>
          <p:nvPr/>
        </p:nvSpPr>
        <p:spPr>
          <a:xfrm>
            <a:off x="868096" y="3174019"/>
            <a:ext cx="1653902"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endParaRPr lang="fr-FR" sz="1600" dirty="0">
              <a:latin typeface="+mn-lt"/>
              <a:ea typeface="Calibri"/>
              <a:cs typeface="Arial" panose="020B0604020202020204" pitchFamily="34" charset="0"/>
            </a:endParaRPr>
          </a:p>
        </p:txBody>
      </p:sp>
      <p:sp>
        <p:nvSpPr>
          <p:cNvPr id="24" name="Rectangle à coins arrondis 44"/>
          <p:cNvSpPr/>
          <p:nvPr/>
        </p:nvSpPr>
        <p:spPr>
          <a:xfrm>
            <a:off x="2924944" y="7185024"/>
            <a:ext cx="2200435" cy="636587"/>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lang="fr-FR" sz="1600" dirty="0">
                <a:latin typeface="+mn-lt"/>
                <a:ea typeface="Calibri"/>
                <a:cs typeface="Arial" panose="020B0604020202020204" pitchFamily="34" charset="0"/>
                <a:hlinkClick r:id="rId5" action="ppaction://hlinksldjump"/>
              </a:rPr>
              <a:t>Obtention de l’examen</a:t>
            </a:r>
          </a:p>
          <a:p>
            <a:pPr algn="ctr" fontAlgn="auto">
              <a:spcBef>
                <a:spcPts val="0"/>
              </a:spcBef>
              <a:spcAft>
                <a:spcPts val="0"/>
              </a:spcAft>
              <a:defRPr/>
            </a:pPr>
            <a:r>
              <a:rPr lang="fr-FR" sz="1600" dirty="0">
                <a:latin typeface="+mn-lt"/>
                <a:ea typeface="Calibri"/>
                <a:cs typeface="Arial" panose="020B0604020202020204" pitchFamily="34" charset="0"/>
                <a:hlinkClick r:id="rId6" action="ppaction://hlinksldjump"/>
              </a:rPr>
              <a:t>Délivrance du diplôme</a:t>
            </a:r>
            <a:endParaRPr lang="fr-FR" sz="1600" dirty="0">
              <a:latin typeface="+mn-lt"/>
              <a:ea typeface="Calibri"/>
              <a:cs typeface="Arial" panose="020B0604020202020204" pitchFamily="34" charset="0"/>
            </a:endParaRPr>
          </a:p>
        </p:txBody>
      </p:sp>
      <p:sp>
        <p:nvSpPr>
          <p:cNvPr id="30" name="Rectangle à coins arrondis 44"/>
          <p:cNvSpPr/>
          <p:nvPr/>
        </p:nvSpPr>
        <p:spPr>
          <a:xfrm>
            <a:off x="3405661" y="4393136"/>
            <a:ext cx="1677241"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sz="1600" dirty="0">
                <a:solidFill>
                  <a:srgbClr val="0000FF"/>
                </a:solidFill>
                <a:latin typeface="+mn-lt"/>
                <a:ea typeface="Calibri"/>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Pédagogie </a:t>
            </a:r>
            <a:r>
              <a:rPr lang="fr-FR" sz="1600" dirty="0">
                <a:solidFill>
                  <a:srgbClr val="0000FF"/>
                </a:solidFill>
                <a:latin typeface="+mn-lt"/>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organisationnelle</a:t>
            </a:r>
            <a:endParaRPr lang="fr-FR" sz="1600" dirty="0">
              <a:solidFill>
                <a:srgbClr val="0000FF"/>
              </a:solidFill>
              <a:latin typeface="+mn-lt"/>
              <a:cs typeface="Arial" panose="020B0604020202020204" pitchFamily="34" charset="0"/>
            </a:endParaRPr>
          </a:p>
        </p:txBody>
      </p:sp>
      <p:sp>
        <p:nvSpPr>
          <p:cNvPr id="33" name="Rectangle à coins arrondis 44">
            <a:extLst>
              <a:ext uri="{FF2B5EF4-FFF2-40B4-BE49-F238E27FC236}">
                <a16:creationId xmlns:a16="http://schemas.microsoft.com/office/drawing/2014/main" id="{9E2D8152-0D84-9C41-88B1-215C9AA768CD}"/>
              </a:ext>
            </a:extLst>
          </p:cNvPr>
          <p:cNvSpPr/>
          <p:nvPr/>
        </p:nvSpPr>
        <p:spPr>
          <a:xfrm>
            <a:off x="836613" y="7185025"/>
            <a:ext cx="1938600" cy="636587"/>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r>
              <a:rPr lang="fr-FR" sz="1600" dirty="0">
                <a:latin typeface="+mn-lt"/>
                <a:ea typeface="Calibri"/>
                <a:cs typeface="Arial" panose="020B0604020202020204" pitchFamily="34" charset="0"/>
                <a:hlinkClick r:id="rId7" action="ppaction://hlinksldjump"/>
              </a:rPr>
              <a:t>Accès à l’examen et jury</a:t>
            </a:r>
            <a:endParaRPr lang="fr-FR" sz="1600" dirty="0">
              <a:latin typeface="+mn-lt"/>
              <a:ea typeface="Calibri"/>
              <a:cs typeface="Arial" panose="020B0604020202020204" pitchFamily="34" charset="0"/>
            </a:endParaRPr>
          </a:p>
        </p:txBody>
      </p:sp>
      <p:sp>
        <p:nvSpPr>
          <p:cNvPr id="17" name="Rectangle à coins arrondis 44">
            <a:extLst>
              <a:ext uri="{FF2B5EF4-FFF2-40B4-BE49-F238E27FC236}">
                <a16:creationId xmlns:a16="http://schemas.microsoft.com/office/drawing/2014/main" id="{081B1923-FDC2-044E-801E-83AEE45FC627}"/>
              </a:ext>
            </a:extLst>
          </p:cNvPr>
          <p:cNvSpPr/>
          <p:nvPr/>
        </p:nvSpPr>
        <p:spPr>
          <a:xfrm>
            <a:off x="3429000" y="3174019"/>
            <a:ext cx="1653902" cy="635000"/>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1000"/>
              </a:spcAft>
              <a:defRPr/>
            </a:pPr>
            <a:endParaRPr lang="fr-FR" sz="1600" dirty="0">
              <a:latin typeface="+mn-lt"/>
              <a:ea typeface="Calibri"/>
              <a:cs typeface="Arial" panose="020B0604020202020204" pitchFamily="34" charset="0"/>
            </a:endParaRPr>
          </a:p>
        </p:txBody>
      </p:sp>
      <p:sp>
        <p:nvSpPr>
          <p:cNvPr id="3" name="Rectangle 2">
            <a:extLst>
              <a:ext uri="{FF2B5EF4-FFF2-40B4-BE49-F238E27FC236}">
                <a16:creationId xmlns:a16="http://schemas.microsoft.com/office/drawing/2014/main" id="{E44B0E9F-2F0E-AB4E-BF85-945994EBC5C6}"/>
              </a:ext>
            </a:extLst>
          </p:cNvPr>
          <p:cNvSpPr/>
          <p:nvPr/>
        </p:nvSpPr>
        <p:spPr>
          <a:xfrm>
            <a:off x="1052736" y="3322242"/>
            <a:ext cx="1143262" cy="338554"/>
          </a:xfrm>
          <a:prstGeom prst="rect">
            <a:avLst/>
          </a:prstGeom>
        </p:spPr>
        <p:txBody>
          <a:bodyPr wrap="none">
            <a:spAutoFit/>
          </a:bodyPr>
          <a:lstStyle/>
          <a:p>
            <a:pPr algn="ctr" fontAlgn="auto">
              <a:spcBef>
                <a:spcPts val="0"/>
              </a:spcBef>
              <a:spcAft>
                <a:spcPts val="1000"/>
              </a:spcAft>
              <a:defRPr/>
            </a:pPr>
            <a:r>
              <a:rPr lang="fr-FR" sz="1600" dirty="0">
                <a:latin typeface="+mn-lt"/>
                <a:hlinkClick r:id="rId8" action="ppaction://hlinksldjump"/>
              </a:rPr>
              <a:t>Mannequin</a:t>
            </a:r>
            <a:endParaRPr lang="fr-FR" sz="1600" dirty="0">
              <a:latin typeface="+mn-lt"/>
            </a:endParaRPr>
          </a:p>
        </p:txBody>
      </p:sp>
      <p:sp>
        <p:nvSpPr>
          <p:cNvPr id="14" name="Rectangle 13">
            <a:extLst>
              <a:ext uri="{FF2B5EF4-FFF2-40B4-BE49-F238E27FC236}">
                <a16:creationId xmlns:a16="http://schemas.microsoft.com/office/drawing/2014/main" id="{69FA0DA2-1134-6F48-95A7-3056E35B7ACB}"/>
              </a:ext>
            </a:extLst>
          </p:cNvPr>
          <p:cNvSpPr/>
          <p:nvPr/>
        </p:nvSpPr>
        <p:spPr>
          <a:xfrm>
            <a:off x="3352227" y="3199131"/>
            <a:ext cx="1807448" cy="584775"/>
          </a:xfrm>
          <a:prstGeom prst="rect">
            <a:avLst/>
          </a:prstGeom>
        </p:spPr>
        <p:txBody>
          <a:bodyPr wrap="square">
            <a:spAutoFit/>
          </a:bodyPr>
          <a:lstStyle/>
          <a:p>
            <a:pPr algn="ctr" fontAlgn="auto">
              <a:spcBef>
                <a:spcPts val="0"/>
              </a:spcBef>
              <a:spcAft>
                <a:spcPts val="1000"/>
              </a:spcAft>
              <a:defRPr/>
            </a:pPr>
            <a:r>
              <a:rPr lang="fr-FR" sz="1600" dirty="0">
                <a:latin typeface="+mn-lt"/>
                <a:hlinkClick r:id="rId3" action="ppaction://hlinksldjump"/>
              </a:rPr>
              <a:t>Cadre règlementaire</a:t>
            </a:r>
            <a:endParaRPr lang="fr-FR" sz="1600" dirty="0">
              <a:latin typeface="+mn-lt"/>
            </a:endParaRPr>
          </a:p>
        </p:txBody>
      </p:sp>
    </p:spTree>
    <p:extLst>
      <p:ext uri="{BB962C8B-B14F-4D97-AF65-F5344CB8AC3E}">
        <p14:creationId xmlns:p14="http://schemas.microsoft.com/office/powerpoint/2010/main" val="298231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ChangeArrowheads="1"/>
          </p:cNvSpPr>
          <p:nvPr/>
        </p:nvSpPr>
        <p:spPr bwMode="auto">
          <a:xfrm>
            <a:off x="129381" y="580370"/>
            <a:ext cx="6599237" cy="9310241"/>
          </a:xfrm>
          <a:prstGeom prst="rect">
            <a:avLst/>
          </a:prstGeom>
          <a:noFill/>
          <a:ln w="9525">
            <a:noFill/>
            <a:miter lim="800000"/>
            <a:headEnd/>
            <a:tailEnd/>
          </a:ln>
        </p:spPr>
        <p:txBody>
          <a:bodyPr wrap="square">
            <a:spAutoFit/>
          </a:bodyPr>
          <a:lstStyle/>
          <a:p>
            <a:pPr marL="598488" lvl="1" algn="ctr"/>
            <a:r>
              <a:rPr lang="fr-FR" sz="2000" b="1" dirty="0">
                <a:solidFill>
                  <a:schemeClr val="accent1"/>
                </a:solidFill>
                <a:latin typeface="+mn-lt"/>
              </a:rPr>
              <a:t>ACCÈS À L’EXAMEN</a:t>
            </a:r>
          </a:p>
          <a:p>
            <a:pPr marL="141288"/>
            <a:endParaRPr lang="fr-FR" sz="1000" dirty="0">
              <a:latin typeface="+mn-lt"/>
            </a:endParaRPr>
          </a:p>
          <a:p>
            <a:pPr marL="141288"/>
            <a:endParaRPr lang="fr-FR" sz="1000" dirty="0">
              <a:latin typeface="+mn-lt"/>
            </a:endParaRPr>
          </a:p>
          <a:p>
            <a:pPr marL="92075" indent="-92075">
              <a:buFont typeface="Arial" panose="020B0604020202020204" pitchFamily="34" charset="0"/>
              <a:buChar char="•"/>
            </a:pPr>
            <a:r>
              <a:rPr lang="fr-FR" sz="1100" dirty="0">
                <a:latin typeface="+mn-lt"/>
              </a:rPr>
              <a:t>L’organisation de l’examen relève de la CTR qui peut la déléguer à un Codep, un club associatif ou une SCA. </a:t>
            </a:r>
          </a:p>
          <a:p>
            <a:pPr marL="92075" indent="-92075">
              <a:buFont typeface="Arial" panose="020B0604020202020204" pitchFamily="34" charset="0"/>
              <a:buChar char="•"/>
            </a:pPr>
            <a:r>
              <a:rPr lang="fr-FR" sz="1100" dirty="0">
                <a:latin typeface="+mn-lt"/>
              </a:rPr>
              <a:t>Pour les SCIA et les structures non rattachées à une CTR, l’accord du Président de la CTN est requis. </a:t>
            </a:r>
          </a:p>
          <a:p>
            <a:pPr marL="92075" lvl="0" indent="-85725">
              <a:buFont typeface="Arial" panose="020B0604020202020204" pitchFamily="34" charset="0"/>
              <a:buChar char="•"/>
            </a:pPr>
            <a:r>
              <a:rPr lang="fr-FR" sz="1100" dirty="0">
                <a:latin typeface="+mn-lt"/>
              </a:rPr>
              <a:t>L’organisateur formule une déclaration un mois avant le stage au Président de la CTR qui désignera le délégué de la CTR pour l’examen.</a:t>
            </a:r>
          </a:p>
          <a:p>
            <a:pPr marL="92075" indent="-92075">
              <a:buFont typeface="Arial" panose="020B0604020202020204" pitchFamily="34" charset="0"/>
              <a:buChar char="•"/>
            </a:pPr>
            <a:r>
              <a:rPr lang="fr-FR" sz="1100" dirty="0">
                <a:latin typeface="+mn-lt"/>
              </a:rPr>
              <a:t>Pour y accéder, le candidat doit  :</a:t>
            </a:r>
          </a:p>
          <a:p>
            <a:pPr marL="184150" lvl="1"/>
            <a:r>
              <a:rPr lang="fr-FR" sz="1100" dirty="0">
                <a:latin typeface="+mn-lt"/>
              </a:rPr>
              <a:t>- Être titulaire de la licence FFESSM en cours de validité.</a:t>
            </a:r>
          </a:p>
          <a:p>
            <a:pPr marL="184150" lvl="1"/>
            <a:r>
              <a:rPr lang="fr-FR" sz="1100" dirty="0">
                <a:latin typeface="+mn-lt"/>
              </a:rPr>
              <a:t>- Être âgé de 18 ans révolus à la date d’entrée en formation, stage initial compris.</a:t>
            </a:r>
          </a:p>
          <a:p>
            <a:pPr marL="184150" lvl="1"/>
            <a:r>
              <a:rPr lang="fr-FR" sz="1100" dirty="0">
                <a:latin typeface="+mn-lt"/>
              </a:rPr>
              <a:t>- Être francophone.</a:t>
            </a:r>
          </a:p>
          <a:p>
            <a:pPr marL="184150" lvl="1"/>
            <a:r>
              <a:rPr lang="fr-FR" sz="1100" dirty="0">
                <a:latin typeface="+mn-lt"/>
              </a:rPr>
              <a:t>- Contrôle médical : se conformer aux préconisations exposées en fin de chapitre « généralités »</a:t>
            </a:r>
          </a:p>
          <a:p>
            <a:pPr marL="184150" lvl="1" indent="92075"/>
            <a:r>
              <a:rPr lang="fr-FR" sz="1100" dirty="0">
                <a:latin typeface="+mn-lt"/>
              </a:rPr>
              <a:t>du MFT</a:t>
            </a:r>
            <a:r>
              <a:rPr lang="fr-FR" sz="1100" i="1" dirty="0">
                <a:latin typeface="+mn-lt"/>
              </a:rPr>
              <a:t>.</a:t>
            </a:r>
            <a:r>
              <a:rPr lang="fr-FR" sz="1100" dirty="0">
                <a:latin typeface="+mn-lt"/>
              </a:rPr>
              <a:t> </a:t>
            </a:r>
          </a:p>
          <a:p>
            <a:pPr marL="184150" lvl="1" indent="-1588"/>
            <a:r>
              <a:rPr lang="fr-FR" sz="1100" dirty="0">
                <a:latin typeface="+mn-lt"/>
              </a:rPr>
              <a:t>- Être titulaire de la carte RIFA Plongée de la FFESSM.</a:t>
            </a:r>
          </a:p>
          <a:p>
            <a:pPr marL="276225" lvl="1" indent="-92075"/>
            <a:r>
              <a:rPr lang="fr-FR" sz="1100" dirty="0">
                <a:latin typeface="+mn-lt"/>
              </a:rPr>
              <a:t>- Être titulaire du diplôme de Plongeur Autonome Niveau 2 minimum ou d’un titre ou diplôme équivalent.</a:t>
            </a:r>
          </a:p>
          <a:p>
            <a:pPr marL="184150" lvl="1"/>
            <a:r>
              <a:rPr lang="fr-FR" sz="1100" dirty="0">
                <a:latin typeface="+mn-lt"/>
              </a:rPr>
              <a:t>- Avoir effectué au minimum 12 plongées en autonomie, désignées comme telles sur le carnet </a:t>
            </a:r>
          </a:p>
          <a:p>
            <a:pPr marL="276225" lvl="1"/>
            <a:r>
              <a:rPr lang="fr-FR" sz="1100" dirty="0">
                <a:latin typeface="+mn-lt"/>
              </a:rPr>
              <a:t>de plongée par un P5 minimum (DP-N5). Le candidat doit présenter au jury son carnet de plongée ou une attestation </a:t>
            </a:r>
            <a:r>
              <a:rPr lang="fr-FR" sz="1100" dirty="0">
                <a:latin typeface="+mn-lt"/>
                <a:hlinkClick r:id="rId3" action="ppaction://hlinksldjump"/>
              </a:rPr>
              <a:t>(modèle type ici)</a:t>
            </a:r>
            <a:r>
              <a:rPr lang="fr-FR" sz="1100" dirty="0">
                <a:latin typeface="+mn-lt"/>
              </a:rPr>
              <a:t> signée au minimum par un DP-N5 licencié.</a:t>
            </a:r>
          </a:p>
          <a:p>
            <a:pPr marL="276225" lvl="1"/>
            <a:r>
              <a:rPr lang="fr-FR" sz="1100" dirty="0">
                <a:latin typeface="+mn-lt"/>
              </a:rPr>
              <a:t>Les plongeurs de Niveau 3, les Guides de Palanquée – Niveau 4 (GP-N4) ainsi que les Directeurs de Plongée - Niveau 5 (DP-N5) sont dispensés de cette condition.</a:t>
            </a:r>
          </a:p>
          <a:p>
            <a:pPr marL="269875" lvl="1" indent="-93663">
              <a:buFontTx/>
              <a:buChar char="-"/>
            </a:pPr>
            <a:r>
              <a:rPr lang="fr-FR" sz="1100" dirty="0">
                <a:latin typeface="+mn-lt"/>
              </a:rPr>
              <a:t>Avoir effectué le stage initial et le stage en situation.</a:t>
            </a:r>
          </a:p>
          <a:p>
            <a:pPr marL="92075" indent="-92075">
              <a:buFont typeface="Arial" panose="020B0604020202020204" pitchFamily="34" charset="0"/>
              <a:buChar char="•"/>
            </a:pPr>
            <a:r>
              <a:rPr lang="fr-FR" sz="1100" dirty="0">
                <a:latin typeface="+mn-lt"/>
              </a:rPr>
              <a:t>Si l’examen se déroule à l’étranger, dans les COM ou Collectivités Territoriales ou Collectivités départementales non rattachées à un Comité Régional, le Président de la CTN est habilité à déroger aux présentes conditions d’organisation.</a:t>
            </a:r>
          </a:p>
          <a:p>
            <a:r>
              <a:rPr lang="fr-FR" sz="1100" dirty="0">
                <a:latin typeface="+mn-lt"/>
              </a:rPr>
              <a:t> </a:t>
            </a:r>
          </a:p>
          <a:p>
            <a:r>
              <a:rPr lang="fr-FR" sz="1100" b="1" dirty="0">
                <a:latin typeface="+mn-lt"/>
              </a:rPr>
              <a:t>Nota</a:t>
            </a:r>
            <a:endParaRPr lang="fr-FR" sz="1100" dirty="0">
              <a:latin typeface="+mn-lt"/>
            </a:endParaRPr>
          </a:p>
          <a:p>
            <a:pPr marL="92075" indent="-92075">
              <a:buFont typeface="Arial" panose="020B0604020202020204" pitchFamily="34" charset="0"/>
              <a:buChar char="•"/>
            </a:pPr>
            <a:r>
              <a:rPr lang="fr-FR" sz="1100" dirty="0">
                <a:latin typeface="+mn-lt"/>
              </a:rPr>
              <a:t>Un candidat ayant échoué à l’examen ne peut se représenter avant un délai de 30 jours pleins à une autre session. Le non respect de ce délai, découvert a postériori, entraînerait la nullité de l’examen indûment présenté.</a:t>
            </a:r>
          </a:p>
          <a:p>
            <a:pPr marL="92075" indent="-92075" fontAlgn="auto">
              <a:spcBef>
                <a:spcPts val="0"/>
              </a:spcBef>
              <a:spcAft>
                <a:spcPts val="0"/>
              </a:spcAft>
              <a:buFont typeface="Arial" panose="020B0604020202020204" pitchFamily="34" charset="0"/>
              <a:buChar char="•"/>
              <a:defRPr/>
            </a:pPr>
            <a:r>
              <a:rPr lang="fr-FR" sz="1100" dirty="0">
                <a:latin typeface="+mn-lt"/>
              </a:rPr>
              <a:t>Les candidats titulaires du GPN4 depuis moins de 3 ans à la date de l’examen initiateur et ayant obtenu une note supérieure à 10/20 à l’épreuve du mannequin peuvent, s’ils le souhaitent, demander le report de leur note sur l’épreuve du mannequin de l’examen initiateur et être dispensés de présenter cette épreuve. Ils doivent présenter au début de l’examen une attestation signée du Président de la CTR qui a organisé l’examen GPN4 </a:t>
            </a:r>
            <a:r>
              <a:rPr lang="fr-FR" sz="1100" dirty="0">
                <a:latin typeface="+mn-lt"/>
                <a:hlinkClick r:id="rId4" action="ppaction://hlinksldjump"/>
              </a:rPr>
              <a:t>(modèle type ici)</a:t>
            </a:r>
            <a:r>
              <a:rPr lang="fr-FR" sz="1100" dirty="0">
                <a:latin typeface="+mn-lt"/>
              </a:rPr>
              <a:t> lors de l’inscription.</a:t>
            </a:r>
          </a:p>
          <a:p>
            <a:pPr fontAlgn="auto">
              <a:spcBef>
                <a:spcPts val="0"/>
              </a:spcBef>
              <a:spcAft>
                <a:spcPts val="0"/>
              </a:spcAft>
              <a:defRPr/>
            </a:pPr>
            <a:endParaRPr lang="fr-FR" sz="1200" dirty="0">
              <a:latin typeface="+mn-lt"/>
            </a:endParaRPr>
          </a:p>
          <a:p>
            <a:pPr algn="ctr" fontAlgn="auto">
              <a:spcBef>
                <a:spcPts val="0"/>
              </a:spcBef>
              <a:spcAft>
                <a:spcPts val="0"/>
              </a:spcAft>
              <a:defRPr/>
            </a:pPr>
            <a:r>
              <a:rPr lang="fr-FR" sz="2000" b="1" dirty="0">
                <a:solidFill>
                  <a:srgbClr val="0070C0"/>
                </a:solidFill>
                <a:latin typeface="+mn-lt"/>
              </a:rPr>
              <a:t>JURY</a:t>
            </a:r>
            <a:endParaRPr lang="fr-FR" sz="2000" b="1" dirty="0">
              <a:solidFill>
                <a:srgbClr val="0070C0"/>
              </a:solidFill>
              <a:latin typeface="+mn-lt"/>
              <a:cs typeface="Arial" panose="020B0604020202020204" pitchFamily="34" charset="0"/>
            </a:endParaRPr>
          </a:p>
          <a:p>
            <a:pPr>
              <a:spcBef>
                <a:spcPts val="0"/>
              </a:spcBef>
              <a:spcAft>
                <a:spcPts val="0"/>
              </a:spcAft>
            </a:pPr>
            <a:r>
              <a:rPr lang="fr-FR" sz="1000" dirty="0">
                <a:latin typeface="+mn-lt"/>
              </a:rPr>
              <a:t> </a:t>
            </a:r>
          </a:p>
          <a:p>
            <a:pPr marL="92075" indent="-92075">
              <a:spcBef>
                <a:spcPts val="0"/>
              </a:spcBef>
              <a:spcAft>
                <a:spcPts val="0"/>
              </a:spcAft>
              <a:buFont typeface="Arial" panose="020B0604020202020204" pitchFamily="34" charset="0"/>
              <a:buChar char="•"/>
            </a:pPr>
            <a:r>
              <a:rPr lang="fr-FR" sz="1100" dirty="0">
                <a:latin typeface="+mn-lt"/>
              </a:rPr>
              <a:t>Président : le Président de la structure organisatrice, ou du Comité Départemental organisateur ou son représentant.</a:t>
            </a:r>
          </a:p>
          <a:p>
            <a:pPr marL="92075" indent="-92075">
              <a:buFont typeface="Arial" panose="020B0604020202020204" pitchFamily="34" charset="0"/>
              <a:buChar char="•"/>
            </a:pPr>
            <a:r>
              <a:rPr lang="fr-FR" sz="1100" dirty="0">
                <a:latin typeface="+mn-lt"/>
              </a:rPr>
              <a:t>Au moins un MF2 ou MF2 associé de la FFESSM, ou BEES2, ou DES-JEPS licencié à la FFESSM.</a:t>
            </a:r>
          </a:p>
          <a:p>
            <a:pPr marL="92075" indent="-92075">
              <a:buFont typeface="Arial" panose="020B0604020202020204" pitchFamily="34" charset="0"/>
              <a:buChar char="•"/>
            </a:pPr>
            <a:r>
              <a:rPr lang="fr-FR" sz="1100" dirty="0">
                <a:latin typeface="+mn-lt"/>
              </a:rPr>
              <a:t>Un délégué de la CTR (MF2 ou MF2 associé de la FFESSM, ou BEES2 ou DES-JEPS licencié à la FFESSM). Il est chargé de vérifier les dossiers des candidats et la conformité du déroulement de l’examen. ll peut participer aux épreuves de l’examen et à l’évaluation des candidats.</a:t>
            </a:r>
            <a:endParaRPr lang="fr-FR" sz="1100" u="sng" dirty="0">
              <a:latin typeface="+mn-lt"/>
            </a:endParaRPr>
          </a:p>
          <a:p>
            <a:pPr marL="92075" indent="-92075">
              <a:buFont typeface="Arial" panose="020B0604020202020204" pitchFamily="34" charset="0"/>
              <a:buChar char="•"/>
            </a:pPr>
            <a:endParaRPr lang="fr-FR" sz="1100" dirty="0">
              <a:latin typeface="+mn-lt"/>
            </a:endParaRPr>
          </a:p>
          <a:p>
            <a:r>
              <a:rPr lang="fr-FR" sz="1100" b="1" dirty="0">
                <a:latin typeface="+mn-lt"/>
              </a:rPr>
              <a:t>Nota</a:t>
            </a:r>
            <a:endParaRPr lang="fr-FR" sz="1100" dirty="0">
              <a:latin typeface="+mn-lt"/>
            </a:endParaRPr>
          </a:p>
          <a:p>
            <a:pPr marL="92075" indent="-92075">
              <a:buFont typeface="Arial" panose="020B0604020202020204" pitchFamily="34" charset="0"/>
              <a:buChar char="•"/>
            </a:pPr>
            <a:r>
              <a:rPr lang="fr-FR" sz="1100" dirty="0">
                <a:latin typeface="+mn-lt"/>
              </a:rPr>
              <a:t>Le délégué de la CTR peut cumuler les deux fonctions de moniteur (donc jury minimum possible : le Président du club ou du Comité Départemental et le délégué de la CTR).</a:t>
            </a:r>
          </a:p>
          <a:p>
            <a:pPr marL="92075" indent="-92075">
              <a:buFont typeface="Arial" panose="020B0604020202020204" pitchFamily="34" charset="0"/>
              <a:buChar char="•"/>
            </a:pPr>
            <a:r>
              <a:rPr lang="fr-FR" sz="1100" dirty="0">
                <a:latin typeface="+mn-lt"/>
              </a:rPr>
              <a:t>Les MF1 ou MF1 associé de la FFESSM, ou BEES1, ou DEJEPS (E3) licenciés à la FFESSM peuvent être membres du jury et juger :</a:t>
            </a:r>
          </a:p>
          <a:p>
            <a:pPr marL="184150"/>
            <a:r>
              <a:rPr lang="fr-FR" sz="1100" dirty="0">
                <a:latin typeface="+mn-lt"/>
              </a:rPr>
              <a:t>- à deux l’épreuve du mannequin, </a:t>
            </a:r>
          </a:p>
          <a:p>
            <a:pPr marL="184150"/>
            <a:r>
              <a:rPr lang="fr-FR" sz="1100" dirty="0">
                <a:latin typeface="+mn-lt"/>
              </a:rPr>
              <a:t>- à deux l’épreuve de règlementation,</a:t>
            </a:r>
          </a:p>
          <a:p>
            <a:pPr marL="184150"/>
            <a:r>
              <a:rPr lang="fr-FR" sz="1100" dirty="0">
                <a:latin typeface="+mn-lt"/>
              </a:rPr>
              <a:t>- en double avec le ou les MF2 ou MF2 associé de la FFESSM, ou BEES2, ou </a:t>
            </a:r>
          </a:p>
          <a:p>
            <a:pPr marL="184150"/>
            <a:r>
              <a:rPr lang="fr-FR" sz="1100" dirty="0">
                <a:latin typeface="+mn-lt"/>
              </a:rPr>
              <a:t>DES-JEPS licenciés à la FFESSM, les épreuves de pédagogie.</a:t>
            </a:r>
          </a:p>
        </p:txBody>
      </p:sp>
      <p:sp>
        <p:nvSpPr>
          <p:cNvPr id="4" name="Bouton d'action : Début 3">
            <a:hlinkClick r:id="rId5" action="ppaction://hlinksldjump" highlightClick="1"/>
            <a:extLst>
              <a:ext uri="{FF2B5EF4-FFF2-40B4-BE49-F238E27FC236}">
                <a16:creationId xmlns:a16="http://schemas.microsoft.com/office/drawing/2014/main" id="{B645C9EA-FE4F-504B-B0DA-1CBDFBF43788}"/>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038287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245269" y="2144688"/>
            <a:ext cx="6337300" cy="6093976"/>
          </a:xfrm>
          <a:prstGeom prst="rect">
            <a:avLst/>
          </a:prstGeom>
          <a:noFill/>
        </p:spPr>
        <p:txBody>
          <a:bodyPr>
            <a:spAutoFit/>
          </a:bodyPr>
          <a:lstStyle/>
          <a:p>
            <a:pPr>
              <a:spcAft>
                <a:spcPts val="0"/>
              </a:spcAft>
            </a:pPr>
            <a:r>
              <a:rPr lang="fr-FR" sz="1400" b="1" dirty="0">
                <a:solidFill>
                  <a:srgbClr val="0070C0"/>
                </a:solidFill>
                <a:latin typeface="Calibri" pitchFamily="34" charset="0"/>
              </a:rPr>
              <a:t>1. ÉPREUVE DU MANNEQUIN :  coefficient 1</a:t>
            </a:r>
          </a:p>
          <a:p>
            <a:pPr>
              <a:spcAft>
                <a:spcPts val="0"/>
              </a:spcAft>
            </a:pPr>
            <a:endParaRPr lang="fr-FR" sz="1200" dirty="0">
              <a:latin typeface="+mn-lt"/>
            </a:endParaRPr>
          </a:p>
          <a:p>
            <a:pPr marL="92075" indent="-92075">
              <a:spcAft>
                <a:spcPts val="0"/>
              </a:spcAft>
              <a:buFont typeface="Arial" panose="020B0604020202020204" pitchFamily="34" charset="0"/>
              <a:buChar char="•"/>
            </a:pPr>
            <a:r>
              <a:rPr lang="fr-FR" sz="1200" dirty="0">
                <a:latin typeface="+mn-lt"/>
                <a:ea typeface="SimSun" panose="02010600030101010101" pitchFamily="2" charset="-122"/>
                <a:cs typeface="Times New Roman" panose="02020603050405020304" pitchFamily="18" charset="0"/>
              </a:rPr>
              <a:t>C’est une épreuve de condition physique qui teste les qualités d’apnée associées à la nage et à une simulation de sauvetage.</a:t>
            </a:r>
            <a:r>
              <a:rPr lang="fr-FR" sz="1200" dirty="0">
                <a:latin typeface="+mn-lt"/>
                <a:ea typeface="SimSun" panose="02010600030101010101" pitchFamily="2" charset="-122"/>
                <a:cs typeface="Arial" panose="020B0604020202020204" pitchFamily="34" charset="0"/>
              </a:rPr>
              <a:t> </a:t>
            </a:r>
          </a:p>
          <a:p>
            <a:pPr marL="92075"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Elle consiste à réaliser, équipé de palmes, masque et tuba, en moins de 8 minutes le parcours défini par le jury (point de départ, passages obligés, point d’arrivée).</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Times New Roman" panose="02020603050405020304" pitchFamily="18" charset="0"/>
              </a:rPr>
              <a:t>L’atelier est matérialisé par le jury. Le mannequin est immergé à une profondeur comprise entre 2 et 6 m. </a:t>
            </a:r>
          </a:p>
          <a:p>
            <a:pPr marL="92075" indent="-92075">
              <a:spcAft>
                <a:spcPts val="0"/>
              </a:spcAft>
            </a:pPr>
            <a:r>
              <a:rPr lang="fr-FR" sz="400" dirty="0">
                <a:latin typeface="+mn-lt"/>
                <a:ea typeface="SimSun" panose="02010600030101010101" pitchFamily="2" charset="-122"/>
                <a:cs typeface="Arial" panose="020B0604020202020204" pitchFamily="34" charset="0"/>
              </a:rPr>
              <a:t> </a:t>
            </a:r>
            <a:endParaRPr lang="fr-FR" sz="400" dirty="0">
              <a:latin typeface="+mn-lt"/>
              <a:ea typeface="SimSun" panose="02010600030101010101" pitchFamily="2" charset="-122"/>
              <a:cs typeface="Times New Roman" panose="02020603050405020304" pitchFamily="18" charset="0"/>
            </a:endParaRPr>
          </a:p>
          <a:p>
            <a:pPr marL="92075" indent="-92075">
              <a:spcAft>
                <a:spcPts val="0"/>
              </a:spcAft>
            </a:pPr>
            <a:r>
              <a:rPr lang="fr-FR" sz="1200" b="1" dirty="0">
                <a:latin typeface="+mn-lt"/>
                <a:ea typeface="SimSun" panose="02010600030101010101" pitchFamily="2" charset="-122"/>
                <a:cs typeface="Arial" panose="020B0604020202020204" pitchFamily="34" charset="0"/>
              </a:rPr>
              <a:t>Déroulement :</a:t>
            </a:r>
            <a:endParaRPr lang="fr-FR" sz="1200" dirty="0">
              <a:latin typeface="+mn-lt"/>
              <a:ea typeface="SimSun" panose="02010600030101010101" pitchFamily="2" charset="-122"/>
              <a:cs typeface="Times New Roman" panose="02020603050405020304" pitchFamily="18" charset="0"/>
            </a:endParaRPr>
          </a:p>
          <a:p>
            <a:pPr marL="92075" indent="-92075">
              <a:spcAft>
                <a:spcPts val="0"/>
              </a:spcAft>
              <a:buFont typeface="Arial" panose="020B0604020202020204" pitchFamily="34" charset="0"/>
              <a:buChar char="•"/>
            </a:pPr>
            <a:r>
              <a:rPr lang="fr-FR" sz="400" dirty="0">
                <a:latin typeface="+mn-lt"/>
                <a:ea typeface="SimSun" panose="02010600030101010101" pitchFamily="2" charset="-122"/>
                <a:cs typeface="Arial" panose="020B0604020202020204" pitchFamily="34" charset="0"/>
              </a:rPr>
              <a:t> </a:t>
            </a:r>
            <a:endParaRPr lang="fr-FR" sz="4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Times New Roman" panose="02020603050405020304" pitchFamily="18" charset="0"/>
              </a:rPr>
              <a:t>Nager en surface en PMT sur une distance de 100 m.</a:t>
            </a: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Effectuer un canard et descendre à une profondeur de 6 mètres maximum et tenir une apnée de 20 secondes minimum en déplacement.</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Après une récupération de 10 secondes au maximum en surface, redescendre à la même profondeur, récupérer le mannequin, le ramener en surface et effectuer le signal de détresse en direction du jury.</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Remorquer le mannequin, les voies respiratoires hors de l’eau, sur une distance de 100 m.</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Le candidat doit maintenir le mannequin les voies aériennes hors de l’eau en utilisant une prise et une tenue du mannequin applicable à une victime réelle, selon la prise classique (bras placé sous l'aisselle, main sur la poitrine, tête du mannequin sur l'épaule) en se déplaçant sur le dos.</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Le candidat ne dispose que d’une seule tentative pour réaliser l’épreuve dans sa totalité. Toutefois, s’il échoue dans la récupération du mannequin, il peut faire une seconde tentative, le chronomètre n’étant pas arrêté.</a:t>
            </a:r>
            <a:endParaRPr lang="fr-FR" sz="1200" dirty="0">
              <a:latin typeface="+mn-lt"/>
              <a:ea typeface="SimSun" panose="02010600030101010101" pitchFamily="2" charset="-122"/>
              <a:cs typeface="Times New Roman" panose="02020603050405020304" pitchFamily="18" charset="0"/>
            </a:endParaRPr>
          </a:p>
          <a:p>
            <a:pPr marL="92075" indent="-92075">
              <a:spcAft>
                <a:spcPts val="0"/>
              </a:spcAft>
            </a:pPr>
            <a:r>
              <a:rPr lang="fr-FR" sz="400" dirty="0">
                <a:latin typeface="+mn-lt"/>
                <a:ea typeface="SimSun" panose="02010600030101010101" pitchFamily="2" charset="-122"/>
                <a:cs typeface="Arial" panose="020B0604020202020204" pitchFamily="34" charset="0"/>
              </a:rPr>
              <a:t> </a:t>
            </a:r>
            <a:endParaRPr lang="fr-FR" sz="400" dirty="0">
              <a:latin typeface="+mn-lt"/>
              <a:ea typeface="SimSun" panose="02010600030101010101" pitchFamily="2" charset="-122"/>
              <a:cs typeface="Times New Roman" panose="02020603050405020304" pitchFamily="18" charset="0"/>
            </a:endParaRPr>
          </a:p>
          <a:p>
            <a:pPr marL="92075" indent="-92075">
              <a:spcAft>
                <a:spcPts val="0"/>
              </a:spcAft>
            </a:pPr>
            <a:r>
              <a:rPr lang="fr-FR" sz="1200" b="1" dirty="0">
                <a:latin typeface="+mn-lt"/>
                <a:ea typeface="SimSun" panose="02010600030101010101" pitchFamily="2" charset="-122"/>
                <a:cs typeface="Arial" panose="020B0604020202020204" pitchFamily="34" charset="0"/>
              </a:rPr>
              <a:t>Remarques :</a:t>
            </a:r>
            <a:endParaRPr lang="fr-FR" sz="1200" dirty="0">
              <a:latin typeface="+mn-lt"/>
              <a:ea typeface="SimSun" panose="02010600030101010101" pitchFamily="2" charset="-122"/>
              <a:cs typeface="Times New Roman" panose="02020603050405020304" pitchFamily="18" charset="0"/>
            </a:endParaRPr>
          </a:p>
          <a:p>
            <a:pPr marL="92075" indent="-92075">
              <a:spcAft>
                <a:spcPts val="0"/>
              </a:spcAft>
            </a:pPr>
            <a:r>
              <a:rPr lang="fr-FR" sz="400" dirty="0">
                <a:latin typeface="+mn-lt"/>
                <a:ea typeface="SimSun" panose="02010600030101010101" pitchFamily="2" charset="-122"/>
                <a:cs typeface="Arial" panose="020B0604020202020204" pitchFamily="34" charset="0"/>
              </a:rPr>
              <a:t> </a:t>
            </a:r>
            <a:endParaRPr lang="fr-FR" sz="1200" b="1" dirty="0">
              <a:latin typeface="+mn-lt"/>
            </a:endParaRPr>
          </a:p>
          <a:p>
            <a:pPr marL="90488" indent="-82550">
              <a:buFont typeface="Arial" panose="020B0604020202020204" pitchFamily="34" charset="0"/>
              <a:buChar char="•"/>
            </a:pPr>
            <a:r>
              <a:rPr lang="fr-FR" sz="1200" dirty="0">
                <a:latin typeface="+mn-lt"/>
              </a:rPr>
              <a:t>Un mannequin de type adulte et homologué « FFSS » (Fédération Française de Sauvetage et de Secourisme), agréé par la jeunesse et sports pour les épreuves de sauvetage aquatique, et d’un poids apparent de 1,5 kg, devra être impérativement utilisé.</a:t>
            </a:r>
          </a:p>
          <a:p>
            <a:pPr marL="90488" indent="-82550">
              <a:buFont typeface="Arial" panose="020B0604020202020204" pitchFamily="34" charset="0"/>
              <a:buChar char="•"/>
            </a:pPr>
            <a:r>
              <a:rPr lang="fr-FR" sz="1200" dirty="0">
                <a:latin typeface="+mn-lt"/>
              </a:rPr>
              <a:t>Pour cette épreuve quand certaines conditions de température de l’eau sont réunies, le candidat peut choisir d'adopter l'équipement minimum suivant :</a:t>
            </a:r>
          </a:p>
          <a:p>
            <a:pPr marL="227013" indent="-87313"/>
            <a:r>
              <a:rPr lang="fr-FR" sz="1200" dirty="0">
                <a:latin typeface="+mn-lt"/>
                <a:sym typeface="Wingdings" pitchFamily="2" charset="2"/>
              </a:rPr>
              <a:t>- s</a:t>
            </a:r>
            <a:r>
              <a:rPr lang="fr-FR" sz="1200" dirty="0">
                <a:latin typeface="+mn-lt"/>
              </a:rPr>
              <a:t>oit un vêtement isothermique avec cagoule et le lestage annulant sa flottabilité, si la température de l'eau est inférieure à 18° C,</a:t>
            </a:r>
          </a:p>
          <a:p>
            <a:pPr marL="227013" indent="-87313"/>
            <a:r>
              <a:rPr lang="fr-FR" sz="1200" dirty="0">
                <a:latin typeface="+mn-lt"/>
              </a:rPr>
              <a:t>- soit un maillot de bain si la température de l'eau est égale ou supérieure à 18° C.</a:t>
            </a:r>
          </a:p>
        </p:txBody>
      </p:sp>
      <p:sp>
        <p:nvSpPr>
          <p:cNvPr id="2" name="Rectangle 1">
            <a:extLst>
              <a:ext uri="{FF2B5EF4-FFF2-40B4-BE49-F238E27FC236}">
                <a16:creationId xmlns:a16="http://schemas.microsoft.com/office/drawing/2014/main" id="{259534C6-CC4A-EB4C-AF80-D38A77C0DD5B}"/>
              </a:ext>
            </a:extLst>
          </p:cNvPr>
          <p:cNvSpPr/>
          <p:nvPr/>
        </p:nvSpPr>
        <p:spPr>
          <a:xfrm>
            <a:off x="2025655" y="1281113"/>
            <a:ext cx="2776530" cy="400110"/>
          </a:xfrm>
          <a:prstGeom prst="rect">
            <a:avLst/>
          </a:prstGeom>
        </p:spPr>
        <p:txBody>
          <a:bodyPr wrap="none">
            <a:spAutoFit/>
          </a:bodyPr>
          <a:lstStyle/>
          <a:p>
            <a:pPr algn="ctr" fontAlgn="auto">
              <a:spcBef>
                <a:spcPts val="0"/>
              </a:spcBef>
              <a:spcAft>
                <a:spcPts val="0"/>
              </a:spcAft>
              <a:defRPr/>
            </a:pPr>
            <a:r>
              <a:rPr lang="fr-FR" sz="2000" b="1" dirty="0">
                <a:solidFill>
                  <a:schemeClr val="accent1"/>
                </a:solidFill>
                <a:latin typeface="+mn-lt"/>
              </a:rPr>
              <a:t>ÉPREUVES DE L’EXAMEN</a:t>
            </a:r>
          </a:p>
        </p:txBody>
      </p:sp>
      <p:sp>
        <p:nvSpPr>
          <p:cNvPr id="5" name="Bouton d'action : Début 4">
            <a:hlinkClick r:id="rId3" action="ppaction://hlinksldjump" highlightClick="1"/>
            <a:extLst>
              <a:ext uri="{FF2B5EF4-FFF2-40B4-BE49-F238E27FC236}">
                <a16:creationId xmlns:a16="http://schemas.microsoft.com/office/drawing/2014/main" id="{1495E05D-830A-9B43-8082-806C00392455}"/>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521750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à coins arrondis 44">
            <a:hlinkClick r:id="rId3" action="ppaction://hlinksldjump"/>
          </p:cNvPr>
          <p:cNvSpPr/>
          <p:nvPr/>
        </p:nvSpPr>
        <p:spPr>
          <a:xfrm>
            <a:off x="2151339" y="2648744"/>
            <a:ext cx="2485469" cy="789769"/>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000" dirty="0">
                <a:latin typeface="+mn-lt"/>
                <a:ea typeface="Calibri"/>
                <a:cs typeface="Arial" panose="020B0604020202020204" pitchFamily="34" charset="0"/>
                <a:hlinkClick r:id="rId3" action="ppaction://hlinksldjump"/>
              </a:rPr>
              <a:t>Stage initial</a:t>
            </a:r>
            <a:endParaRPr lang="fr-FR" sz="2000" dirty="0">
              <a:latin typeface="+mn-lt"/>
              <a:ea typeface="Calibri"/>
              <a:cs typeface="Arial" panose="020B0604020202020204" pitchFamily="34" charset="0"/>
            </a:endParaRPr>
          </a:p>
        </p:txBody>
      </p:sp>
      <p:sp>
        <p:nvSpPr>
          <p:cNvPr id="34" name="Rectangle à coins arrondis 44"/>
          <p:cNvSpPr/>
          <p:nvPr/>
        </p:nvSpPr>
        <p:spPr>
          <a:xfrm>
            <a:off x="2151339" y="4352663"/>
            <a:ext cx="2485472" cy="792809"/>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0"/>
              </a:spcAft>
              <a:defRPr/>
            </a:pPr>
            <a:r>
              <a:rPr lang="fr-FR" sz="2000" dirty="0">
                <a:latin typeface="+mn-lt"/>
                <a:ea typeface="Calibri"/>
                <a:cs typeface="Arial" panose="020B0604020202020204" pitchFamily="34" charset="0"/>
                <a:hlinkClick r:id="rId4" action="ppaction://hlinksldjump"/>
              </a:rPr>
              <a:t>Stage pédagogique en situation</a:t>
            </a:r>
            <a:endParaRPr lang="fr-FR" sz="2000" dirty="0">
              <a:latin typeface="+mn-lt"/>
              <a:ea typeface="Calibri"/>
              <a:cs typeface="Arial" panose="020B0604020202020204" pitchFamily="34" charset="0"/>
            </a:endParaRPr>
          </a:p>
        </p:txBody>
      </p:sp>
      <p:sp>
        <p:nvSpPr>
          <p:cNvPr id="38" name="Rectangle à coins arrondis 44"/>
          <p:cNvSpPr/>
          <p:nvPr/>
        </p:nvSpPr>
        <p:spPr>
          <a:xfrm>
            <a:off x="2151339" y="5995502"/>
            <a:ext cx="2485472" cy="789769"/>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000" dirty="0">
                <a:latin typeface="+mn-lt"/>
                <a:ea typeface="Calibri"/>
                <a:cs typeface="Arial" panose="020B0604020202020204" pitchFamily="34" charset="0"/>
                <a:hlinkClick r:id="rId5" action="ppaction://hlinksldjump"/>
              </a:rPr>
              <a:t>Examen</a:t>
            </a:r>
            <a:endParaRPr lang="fr-FR" sz="2000" dirty="0">
              <a:latin typeface="+mn-lt"/>
              <a:ea typeface="Calibri"/>
              <a:cs typeface="Arial" panose="020B0604020202020204" pitchFamily="34" charset="0"/>
            </a:endParaRPr>
          </a:p>
        </p:txBody>
      </p:sp>
      <p:cxnSp>
        <p:nvCxnSpPr>
          <p:cNvPr id="39" name="Connecteur droit avec flèche 38"/>
          <p:cNvCxnSpPr>
            <a:cxnSpLocks/>
          </p:cNvCxnSpPr>
          <p:nvPr/>
        </p:nvCxnSpPr>
        <p:spPr>
          <a:xfrm>
            <a:off x="3394073" y="3728864"/>
            <a:ext cx="0" cy="40558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4" name="ZoneTexte 18">
            <a:extLst>
              <a:ext uri="{FF2B5EF4-FFF2-40B4-BE49-F238E27FC236}">
                <a16:creationId xmlns:a16="http://schemas.microsoft.com/office/drawing/2014/main" id="{5CF21E25-E8AC-234A-B551-22D543522A8E}"/>
              </a:ext>
            </a:extLst>
          </p:cNvPr>
          <p:cNvSpPr txBox="1">
            <a:spLocks noChangeArrowheads="1"/>
          </p:cNvSpPr>
          <p:nvPr/>
        </p:nvSpPr>
        <p:spPr bwMode="auto">
          <a:xfrm>
            <a:off x="766763" y="1974284"/>
            <a:ext cx="5254625" cy="400050"/>
          </a:xfrm>
          <a:prstGeom prst="rect">
            <a:avLst/>
          </a:prstGeom>
          <a:noFill/>
          <a:ln w="9525">
            <a:noFill/>
            <a:miter lim="800000"/>
            <a:headEnd/>
            <a:tailEnd/>
          </a:ln>
        </p:spPr>
        <p:txBody>
          <a:bodyPr>
            <a:spAutoFit/>
          </a:bodyPr>
          <a:lstStyle/>
          <a:p>
            <a:pPr algn="ctr"/>
            <a:r>
              <a:rPr lang="fr-FR" sz="2000" b="1" dirty="0">
                <a:solidFill>
                  <a:srgbClr val="0070C0"/>
                </a:solidFill>
                <a:latin typeface="Calibri" pitchFamily="34" charset="0"/>
              </a:rPr>
              <a:t>ARCHITECTURE GÉNÉRALE DE LA FORMATION</a:t>
            </a:r>
            <a:endParaRPr lang="fr-FR" sz="2000" dirty="0">
              <a:solidFill>
                <a:srgbClr val="0070C0"/>
              </a:solidFill>
              <a:latin typeface="Calibri" pitchFamily="34" charset="0"/>
            </a:endParaRPr>
          </a:p>
        </p:txBody>
      </p:sp>
      <p:sp>
        <p:nvSpPr>
          <p:cNvPr id="17" name="Rectangle à coins arrondis 44">
            <a:extLst>
              <a:ext uri="{FF2B5EF4-FFF2-40B4-BE49-F238E27FC236}">
                <a16:creationId xmlns:a16="http://schemas.microsoft.com/office/drawing/2014/main" id="{E894CF27-AEE2-6E4F-BA37-856A743FF2F6}"/>
              </a:ext>
            </a:extLst>
          </p:cNvPr>
          <p:cNvSpPr/>
          <p:nvPr/>
        </p:nvSpPr>
        <p:spPr>
          <a:xfrm>
            <a:off x="1965957" y="7385580"/>
            <a:ext cx="2926080" cy="1092271"/>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0"/>
              </a:spcAft>
              <a:defRPr/>
            </a:pPr>
            <a:r>
              <a:rPr lang="fr-FR" sz="2000" dirty="0">
                <a:latin typeface="+mn-lt"/>
                <a:ea typeface="Calibri"/>
                <a:cs typeface="Arial" panose="020B0604020202020204" pitchFamily="34" charset="0"/>
                <a:hlinkClick r:id="rId6" action="ppaction://hlinksldjump"/>
              </a:rPr>
              <a:t>Module complémentaire 6 – 20 mètres</a:t>
            </a:r>
            <a:endParaRPr lang="fr-FR" sz="2000" dirty="0">
              <a:latin typeface="+mn-lt"/>
              <a:ea typeface="Calibri"/>
              <a:cs typeface="Arial" panose="020B0604020202020204" pitchFamily="34" charset="0"/>
            </a:endParaRPr>
          </a:p>
        </p:txBody>
      </p:sp>
      <p:sp>
        <p:nvSpPr>
          <p:cNvPr id="18" name="Rectangle 17">
            <a:hlinkClick r:id="" action="ppaction://hlinkshowjump?jump=firstslide"/>
            <a:extLst>
              <a:ext uri="{FF2B5EF4-FFF2-40B4-BE49-F238E27FC236}">
                <a16:creationId xmlns:a16="http://schemas.microsoft.com/office/drawing/2014/main" id="{58DA92AD-2082-A446-8D86-A12A3F935353}"/>
              </a:ext>
            </a:extLst>
          </p:cNvPr>
          <p:cNvSpPr/>
          <p:nvPr/>
        </p:nvSpPr>
        <p:spPr>
          <a:xfrm>
            <a:off x="2380454" y="1107887"/>
            <a:ext cx="2097087" cy="520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t>INITIATEUR</a:t>
            </a:r>
          </a:p>
        </p:txBody>
      </p:sp>
      <p:graphicFrame>
        <p:nvGraphicFramePr>
          <p:cNvPr id="23" name="Diagramme 22">
            <a:extLst>
              <a:ext uri="{FF2B5EF4-FFF2-40B4-BE49-F238E27FC236}">
                <a16:creationId xmlns:a16="http://schemas.microsoft.com/office/drawing/2014/main" id="{D9205842-04C1-194A-999C-A61AC6AEF40D}"/>
              </a:ext>
            </a:extLst>
          </p:cNvPr>
          <p:cNvGraphicFramePr/>
          <p:nvPr>
            <p:extLst>
              <p:ext uri="{D42A27DB-BD31-4B8C-83A1-F6EECF244321}">
                <p14:modId xmlns:p14="http://schemas.microsoft.com/office/powerpoint/2010/main" val="3150191556"/>
              </p:ext>
            </p:extLst>
          </p:nvPr>
        </p:nvGraphicFramePr>
        <p:xfrm>
          <a:off x="-387424" y="9190682"/>
          <a:ext cx="3095625" cy="40005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6" name="Connecteur droit avec flèche 25">
            <a:extLst>
              <a:ext uri="{FF2B5EF4-FFF2-40B4-BE49-F238E27FC236}">
                <a16:creationId xmlns:a16="http://schemas.microsoft.com/office/drawing/2014/main" id="{4608F520-1A67-B846-ADC9-6232FAD79DA9}"/>
              </a:ext>
            </a:extLst>
          </p:cNvPr>
          <p:cNvCxnSpPr>
            <a:cxnSpLocks/>
          </p:cNvCxnSpPr>
          <p:nvPr/>
        </p:nvCxnSpPr>
        <p:spPr>
          <a:xfrm>
            <a:off x="3389733" y="5385048"/>
            <a:ext cx="0" cy="40558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212EE732-F2E0-4F47-86CE-BC1140ECA7B5}"/>
              </a:ext>
            </a:extLst>
          </p:cNvPr>
          <p:cNvSpPr txBox="1"/>
          <p:nvPr/>
        </p:nvSpPr>
        <p:spPr>
          <a:xfrm>
            <a:off x="476672" y="9252207"/>
            <a:ext cx="1152303" cy="276999"/>
          </a:xfrm>
          <a:prstGeom prst="rect">
            <a:avLst/>
          </a:prstGeom>
          <a:noFill/>
        </p:spPr>
        <p:txBody>
          <a:bodyPr wrap="none" rtlCol="0">
            <a:spAutoFit/>
          </a:bodyPr>
          <a:lstStyle/>
          <a:p>
            <a:r>
              <a:rPr lang="fr-FR" sz="1200" b="1" dirty="0">
                <a:solidFill>
                  <a:srgbClr val="0000FF"/>
                </a:solidFill>
                <a:latin typeface="+mn-lt"/>
                <a:hlinkClick r:id="rId12" action="ppaction://hlinksldjump">
                  <a:extLst>
                    <a:ext uri="{A12FA001-AC4F-418D-AE19-62706E023703}">
                      <ahyp:hlinkClr xmlns:ahyp="http://schemas.microsoft.com/office/drawing/2018/hyperlinkcolor" val="tx"/>
                    </a:ext>
                  </a:extLst>
                </a:hlinkClick>
              </a:rPr>
              <a:t>PRÉROGATIVES</a:t>
            </a:r>
            <a:endParaRPr lang="fr-FR" sz="1200" b="1" dirty="0">
              <a:solidFill>
                <a:srgbClr val="0000FF"/>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260349" y="1331036"/>
            <a:ext cx="6337300" cy="8063746"/>
          </a:xfrm>
          <a:prstGeom prst="rect">
            <a:avLst/>
          </a:prstGeom>
          <a:noFill/>
        </p:spPr>
        <p:txBody>
          <a:bodyPr>
            <a:spAutoFit/>
          </a:bodyPr>
          <a:lstStyle/>
          <a:p>
            <a:pPr>
              <a:spcAft>
                <a:spcPts val="0"/>
              </a:spcAft>
            </a:pPr>
            <a:r>
              <a:rPr lang="fr-FR" sz="1400" b="1" dirty="0">
                <a:solidFill>
                  <a:srgbClr val="0070C0"/>
                </a:solidFill>
                <a:latin typeface="Calibri" pitchFamily="34" charset="0"/>
              </a:rPr>
              <a:t>1. ÉPREUVE DU MANNEQUIN (suite)</a:t>
            </a:r>
          </a:p>
          <a:p>
            <a:pPr fontAlgn="auto">
              <a:spcBef>
                <a:spcPts val="0"/>
              </a:spcBef>
              <a:spcAft>
                <a:spcPts val="0"/>
              </a:spcAft>
              <a:defRPr/>
            </a:pPr>
            <a:endParaRPr lang="fr-FR" sz="1200" b="1" dirty="0">
              <a:latin typeface="+mn-lt"/>
              <a:ea typeface="SimSun" panose="02010600030101010101" pitchFamily="2" charset="-122"/>
              <a:cs typeface="Arial" panose="020B0604020202020204" pitchFamily="34" charset="0"/>
            </a:endParaRPr>
          </a:p>
          <a:p>
            <a:pPr fontAlgn="auto">
              <a:spcBef>
                <a:spcPts val="0"/>
              </a:spcBef>
              <a:spcAft>
                <a:spcPts val="0"/>
              </a:spcAft>
              <a:defRPr/>
            </a:pPr>
            <a:endParaRPr lang="fr-FR" sz="1200" b="1" dirty="0">
              <a:latin typeface="+mn-lt"/>
              <a:ea typeface="SimSun" panose="02010600030101010101" pitchFamily="2" charset="-122"/>
              <a:cs typeface="Arial" panose="020B0604020202020204" pitchFamily="34" charset="0"/>
            </a:endParaRPr>
          </a:p>
          <a:p>
            <a:pPr fontAlgn="auto">
              <a:spcBef>
                <a:spcPts val="0"/>
              </a:spcBef>
              <a:spcAft>
                <a:spcPts val="0"/>
              </a:spcAft>
              <a:defRPr/>
            </a:pPr>
            <a:r>
              <a:rPr lang="fr-FR" sz="1200" b="1" dirty="0">
                <a:latin typeface="+mn-lt"/>
                <a:ea typeface="SimSun" panose="02010600030101010101" pitchFamily="2" charset="-122"/>
                <a:cs typeface="Arial" panose="020B0604020202020204" pitchFamily="34" charset="0"/>
              </a:rPr>
              <a:t>Évaluation</a:t>
            </a:r>
            <a:endParaRPr lang="fr-FR" sz="1200" dirty="0">
              <a:latin typeface="+mn-lt"/>
              <a:ea typeface="SimSun" panose="02010600030101010101" pitchFamily="2" charset="-122"/>
              <a:cs typeface="Times New Roman" panose="02020603050405020304" pitchFamily="18" charset="0"/>
            </a:endParaRPr>
          </a:p>
          <a:p>
            <a:pPr marL="1350645">
              <a:spcAft>
                <a:spcPts val="0"/>
              </a:spcAft>
            </a:pPr>
            <a:endParaRPr lang="fr-FR" sz="1200" dirty="0">
              <a:latin typeface="+mn-lt"/>
              <a:ea typeface="SimSun" panose="02010600030101010101" pitchFamily="2" charset="-122"/>
              <a:cs typeface="Arial" panose="020B0604020202020204" pitchFamily="34" charset="0"/>
            </a:endParaRPr>
          </a:p>
          <a:p>
            <a:pPr marL="1350645">
              <a:spcAft>
                <a:spcPts val="0"/>
              </a:spcAft>
            </a:pPr>
            <a:r>
              <a:rPr lang="fr-FR" sz="1200" dirty="0">
                <a:latin typeface="+mn-lt"/>
                <a:ea typeface="SimSun" panose="02010600030101010101" pitchFamily="2" charset="-122"/>
                <a:cs typeface="Arial" panose="020B0604020202020204" pitchFamily="34" charset="0"/>
              </a:rPr>
              <a:t>Temps en min. 		             Nb de points</a:t>
            </a:r>
            <a:endParaRPr lang="fr-FR" sz="1200" dirty="0">
              <a:latin typeface="+mn-lt"/>
              <a:ea typeface="SimSun" panose="02010600030101010101" pitchFamily="2" charset="-122"/>
              <a:cs typeface="Times New Roman" panose="02020603050405020304" pitchFamily="18" charset="0"/>
            </a:endParaRPr>
          </a:p>
          <a:p>
            <a:pPr>
              <a:spcAft>
                <a:spcPts val="0"/>
              </a:spcAft>
              <a:tabLst>
                <a:tab pos="1980565" algn="l"/>
                <a:tab pos="3937000" algn="l"/>
              </a:tabLst>
            </a:pPr>
            <a:r>
              <a:rPr lang="fr-FR" sz="1200" dirty="0">
                <a:latin typeface="+mn-lt"/>
                <a:ea typeface="SimSun" panose="02010600030101010101" pitchFamily="2" charset="-122"/>
                <a:cs typeface="Arial" panose="020B0604020202020204" pitchFamily="34" charset="0"/>
              </a:rPr>
              <a:t> </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inférieur ou égal à 4.30		12</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4.31 à 5.00			11</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5.01 à 5.30			10</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5.31 à 6.00			09</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6.01 à 6.30			08</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6.31 à 7.00			07</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7.01 à 7.30			06</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de 7.31 à 8.00			05</a:t>
            </a:r>
            <a:endParaRPr lang="fr-FR" sz="1200" dirty="0">
              <a:latin typeface="+mn-lt"/>
              <a:ea typeface="SimSun" panose="02010600030101010101" pitchFamily="2" charset="-122"/>
              <a:cs typeface="Times New Roman" panose="02020603050405020304" pitchFamily="18" charset="0"/>
            </a:endParaRPr>
          </a:p>
          <a:p>
            <a:pPr marL="1371600">
              <a:spcAft>
                <a:spcPts val="0"/>
              </a:spcAft>
            </a:pPr>
            <a:r>
              <a:rPr lang="fr-FR" sz="1200" dirty="0">
                <a:latin typeface="+mn-lt"/>
                <a:ea typeface="SimSun" panose="02010600030101010101" pitchFamily="2" charset="-122"/>
                <a:cs typeface="Arial" panose="020B0604020202020204" pitchFamily="34" charset="0"/>
              </a:rPr>
              <a:t>supérieur à 8.00			Éliminé(e)</a:t>
            </a:r>
            <a:endParaRPr lang="fr-FR" sz="1200" dirty="0">
              <a:latin typeface="+mn-lt"/>
              <a:ea typeface="SimSun" panose="02010600030101010101" pitchFamily="2" charset="-122"/>
              <a:cs typeface="Times New Roman" panose="02020603050405020304" pitchFamily="18" charset="0"/>
            </a:endParaRPr>
          </a:p>
          <a:p>
            <a:pPr>
              <a:spcAft>
                <a:spcPts val="0"/>
              </a:spcAft>
            </a:pPr>
            <a:r>
              <a:rPr lang="fr-FR" sz="400" dirty="0">
                <a:latin typeface="+mn-lt"/>
                <a:ea typeface="SimSun" panose="02010600030101010101" pitchFamily="2" charset="-122"/>
                <a:cs typeface="Arial" panose="020B0604020202020204" pitchFamily="34" charset="0"/>
              </a:rPr>
              <a:t> </a:t>
            </a:r>
            <a:endParaRPr lang="fr-FR" sz="400" dirty="0">
              <a:latin typeface="+mn-lt"/>
              <a:ea typeface="SimSun" panose="02010600030101010101" pitchFamily="2" charset="-122"/>
              <a:cs typeface="Times New Roman" panose="02020603050405020304" pitchFamily="18" charset="0"/>
            </a:endParaRPr>
          </a:p>
          <a:p>
            <a:pPr lvl="0">
              <a:spcAft>
                <a:spcPts val="0"/>
              </a:spcAft>
            </a:pPr>
            <a:r>
              <a:rPr lang="fr-FR" sz="1200" dirty="0">
                <a:latin typeface="+mn-lt"/>
                <a:ea typeface="SimSun" panose="02010600030101010101" pitchFamily="2" charset="-122"/>
                <a:cs typeface="Arial" panose="020B0604020202020204" pitchFamily="34" charset="0"/>
              </a:rPr>
              <a:t>1 à 8 points sont attribués pour la tenue et l’efficacité lors du tractage du mannequin.</a:t>
            </a:r>
          </a:p>
          <a:p>
            <a:pPr lvl="0">
              <a:spcAft>
                <a:spcPts val="0"/>
              </a:spcAft>
            </a:pPr>
            <a:endParaRPr lang="fr-FR" sz="1200" dirty="0">
              <a:latin typeface="+mn-lt"/>
              <a:ea typeface="SimSun" panose="02010600030101010101" pitchFamily="2" charset="-122"/>
              <a:cs typeface="Arial" panose="020B0604020202020204" pitchFamily="34" charset="0"/>
            </a:endParaRPr>
          </a:p>
          <a:p>
            <a:pPr marL="92075" lvl="0" indent="-92075">
              <a:spcAft>
                <a:spcPts val="0"/>
              </a:spcAft>
            </a:pPr>
            <a:r>
              <a:rPr lang="fr-FR" sz="1200" b="1" dirty="0">
                <a:latin typeface="+mn-lt"/>
                <a:ea typeface="SimSun" panose="02010600030101010101" pitchFamily="2" charset="-122"/>
                <a:cs typeface="Times New Roman" panose="02020603050405020304" pitchFamily="18" charset="0"/>
              </a:rPr>
              <a:t>Sont éliminatoires </a:t>
            </a:r>
            <a:r>
              <a:rPr lang="fr-FR" sz="1200" dirty="0">
                <a:latin typeface="+mn-lt"/>
                <a:ea typeface="SimSun" panose="02010600030101010101" pitchFamily="2" charset="-122"/>
                <a:cs typeface="Times New Roman" panose="02020603050405020304" pitchFamily="18" charset="0"/>
              </a:rPr>
              <a:t>:</a:t>
            </a:r>
          </a:p>
          <a:p>
            <a:pPr marL="92075" lvl="0" indent="-92075">
              <a:spcAft>
                <a:spcPts val="0"/>
              </a:spcAft>
            </a:pPr>
            <a:endParaRPr lang="fr-FR" sz="4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La non réalisation en totalité de l’épreuve définie.</a:t>
            </a:r>
            <a:endParaRPr lang="fr-FR" sz="1200" dirty="0">
              <a:latin typeface="+mn-lt"/>
              <a:ea typeface="SimSun" panose="02010600030101010101" pitchFamily="2" charset="-122"/>
              <a:cs typeface="Times New Roman" panose="02020603050405020304" pitchFamily="18" charset="0"/>
            </a:endParaRP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Un temps supérieur à 8 minutes.</a:t>
            </a:r>
          </a:p>
          <a:p>
            <a:pPr marL="92075" indent="-92075">
              <a:spcAft>
                <a:spcPts val="0"/>
              </a:spcAft>
              <a:buFont typeface="Arial" panose="020B0604020202020204" pitchFamily="34" charset="0"/>
              <a:buChar char="•"/>
            </a:pPr>
            <a:r>
              <a:rPr lang="fr-FR" sz="1200" dirty="0">
                <a:latin typeface="+mn-lt"/>
              </a:rPr>
              <a:t>Une note inférieure à 10/20.</a:t>
            </a:r>
          </a:p>
          <a:p>
            <a:pPr marL="92075" indent="-92075">
              <a:spcAft>
                <a:spcPts val="0"/>
              </a:spcAft>
              <a:buFont typeface="Arial" panose="020B0604020202020204" pitchFamily="34" charset="0"/>
              <a:buChar char="•"/>
            </a:pPr>
            <a:r>
              <a:rPr lang="fr-FR" sz="1200" dirty="0">
                <a:latin typeface="+mn-lt"/>
                <a:ea typeface="SimSun" panose="02010600030101010101" pitchFamily="2" charset="-122"/>
                <a:cs typeface="Times New Roman" panose="02020603050405020304" pitchFamily="18" charset="0"/>
              </a:rPr>
              <a:t>La non tenue des 20 secondes d’apnée.</a:t>
            </a:r>
          </a:p>
          <a:p>
            <a:pPr marL="92075" indent="-92075">
              <a:spcAft>
                <a:spcPts val="0"/>
              </a:spcAft>
              <a:buFont typeface="Arial" panose="020B0604020202020204" pitchFamily="34" charset="0"/>
              <a:buChar char="•"/>
            </a:pPr>
            <a:r>
              <a:rPr lang="fr-FR" sz="1200" dirty="0">
                <a:latin typeface="+mn-lt"/>
                <a:ea typeface="SimSun" panose="02010600030101010101" pitchFamily="2" charset="-122"/>
                <a:cs typeface="Times New Roman" panose="02020603050405020304" pitchFamily="18" charset="0"/>
              </a:rPr>
              <a:t>Le dépassement des 10 secondes de récupération en surface.</a:t>
            </a:r>
          </a:p>
          <a:p>
            <a:pPr marL="92075" lvl="0" indent="-92075">
              <a:spcAft>
                <a:spcPts val="0"/>
              </a:spcAft>
              <a:buFont typeface="Arial" panose="020B0604020202020204" pitchFamily="34" charset="0"/>
              <a:buChar char="•"/>
            </a:pPr>
            <a:r>
              <a:rPr lang="fr-FR" sz="1200" dirty="0">
                <a:latin typeface="+mn-lt"/>
                <a:ea typeface="SimSun" panose="02010600030101010101" pitchFamily="2" charset="-122"/>
                <a:cs typeface="Arial" panose="020B0604020202020204" pitchFamily="34" charset="0"/>
              </a:rPr>
              <a:t>Toute immersion complète de la face du mannequin d'une durée de 5 secondes consécutives au moins durant le remorquage.</a:t>
            </a:r>
            <a:endParaRPr lang="fr-FR" sz="1200" dirty="0">
              <a:latin typeface="+mn-lt"/>
              <a:ea typeface="SimSun" panose="02010600030101010101" pitchFamily="2" charset="-122"/>
              <a:cs typeface="Times New Roman" panose="02020603050405020304" pitchFamily="18" charset="0"/>
            </a:endParaRPr>
          </a:p>
          <a:p>
            <a:pPr marL="92075" indent="-92075"/>
            <a:r>
              <a:rPr lang="fr-FR" sz="1200" dirty="0">
                <a:latin typeface="+mn-lt"/>
              </a:rPr>
              <a:t> </a:t>
            </a:r>
          </a:p>
          <a:p>
            <a:pPr marL="92075" indent="-92075"/>
            <a:r>
              <a:rPr lang="fr-FR" sz="1200" b="1" dirty="0">
                <a:latin typeface="+mn-lt"/>
              </a:rPr>
              <a:t>Exemption de l’épreuve du mannequin :</a:t>
            </a:r>
          </a:p>
          <a:p>
            <a:pPr marL="92075" indent="-92075"/>
            <a:r>
              <a:rPr lang="fr-FR" sz="400" dirty="0">
                <a:latin typeface="+mn-lt"/>
              </a:rPr>
              <a:t> </a:t>
            </a:r>
          </a:p>
          <a:p>
            <a:pPr marL="92075" indent="-92075">
              <a:buFont typeface="Arial" panose="020B0604020202020204" pitchFamily="34" charset="0"/>
              <a:buChar char="•"/>
            </a:pPr>
            <a:r>
              <a:rPr lang="fr-FR" sz="1200" dirty="0">
                <a:latin typeface="+mn-lt"/>
              </a:rPr>
              <a:t>Les candidats titulaires du GP-N4 peuvent être exemptés de l’épreuve de mannequin à condition :</a:t>
            </a:r>
          </a:p>
          <a:p>
            <a:pPr marL="139700"/>
            <a:r>
              <a:rPr lang="fr-FR" sz="1200" dirty="0">
                <a:latin typeface="+mn-lt"/>
              </a:rPr>
              <a:t>- d’avoir obtenu le GP-N4 depuis moins de 3 ans à la date de l’examen initiateur,</a:t>
            </a:r>
          </a:p>
          <a:p>
            <a:pPr marL="139700"/>
            <a:r>
              <a:rPr lang="fr-FR" sz="1200" dirty="0">
                <a:latin typeface="+mn-lt"/>
              </a:rPr>
              <a:t>- d’avoir obtenu une note supérieure ou égale à 10/20 à cette épreuve lors du GP-N4.</a:t>
            </a:r>
          </a:p>
          <a:p>
            <a:pPr marL="92075" indent="-92075">
              <a:buFont typeface="Arial" panose="020B0604020202020204" pitchFamily="34" charset="0"/>
              <a:buChar char="•"/>
            </a:pPr>
            <a:endParaRPr lang="fr-FR" sz="400" dirty="0">
              <a:latin typeface="+mn-lt"/>
            </a:endParaRPr>
          </a:p>
          <a:p>
            <a:pPr marL="92075" lvl="0" indent="-92075">
              <a:buFont typeface="Arial" panose="020B0604020202020204" pitchFamily="34" charset="0"/>
              <a:buChar char="•"/>
            </a:pPr>
            <a:r>
              <a:rPr lang="fr-FR" sz="1200" dirty="0">
                <a:latin typeface="+mn-lt"/>
              </a:rPr>
              <a:t>À sa demande, le candidat a néanmoins la possibilité de passer l’épreuve. </a:t>
            </a:r>
          </a:p>
          <a:p>
            <a:pPr marL="92075" lvl="0" indent="-92075">
              <a:buFont typeface="Arial" panose="020B0604020202020204" pitchFamily="34" charset="0"/>
              <a:buChar char="•"/>
            </a:pPr>
            <a:r>
              <a:rPr lang="fr-FR" sz="1200" dirty="0">
                <a:latin typeface="+mn-lt"/>
              </a:rPr>
              <a:t>S’il opte pour l’exemption, il ne passe pas l’épreuve. La note obtenue lors du passage de l’épreuve de mannequin au GP-N4 sera attribuée à l’épreuve de mannequin de l’initiateur. Les conditions d’obtention des autres épreuves et du diplôme restent inchangées.</a:t>
            </a:r>
          </a:p>
          <a:p>
            <a:pPr marL="92075" indent="-92075">
              <a:buFont typeface="Arial" panose="020B0604020202020204" pitchFamily="34" charset="0"/>
              <a:buChar char="•"/>
            </a:pPr>
            <a:r>
              <a:rPr lang="fr-FR" sz="400" dirty="0">
                <a:latin typeface="+mn-lt"/>
              </a:rPr>
              <a:t> </a:t>
            </a:r>
          </a:p>
          <a:p>
            <a:pPr marL="92075" indent="-92075">
              <a:buFont typeface="Arial" panose="020B0604020202020204" pitchFamily="34" charset="0"/>
              <a:buChar char="•"/>
            </a:pPr>
            <a:r>
              <a:rPr lang="fr-FR" sz="1200" dirty="0">
                <a:latin typeface="+mn-lt"/>
              </a:rPr>
              <a:t>La note attribuée à l’épreuve de mannequin lors du passage de diplôme de GP-N4 doit être demandée par le candidat auprès de la Commission Technique Régionale dans laquelle s’est déroulé l’examen de GP-N4. Cette demande doit être faite au moins 1 mois avant l’examen d’initiateur en utilisant l’attestation située à la dernière page de ce document.  </a:t>
            </a:r>
          </a:p>
          <a:p>
            <a:pPr marL="92075" indent="-92075"/>
            <a:endParaRPr lang="fr-FR" sz="400" dirty="0">
              <a:latin typeface="+mn-lt"/>
            </a:endParaRPr>
          </a:p>
          <a:p>
            <a:pPr marL="92075" indent="-92075"/>
            <a:r>
              <a:rPr lang="fr-FR" sz="1200" b="1" dirty="0">
                <a:latin typeface="+mn-lt"/>
              </a:rPr>
              <a:t>Nota</a:t>
            </a:r>
            <a:r>
              <a:rPr lang="fr-FR" sz="1200" dirty="0">
                <a:latin typeface="+mn-lt"/>
              </a:rPr>
              <a:t> : le candidat ayant obtenu une note inférieure à 10/20 à l’épreuve de mannequin au GP-N4 doit passer l’épreuve de mannequin de l’examen d’initiateur.</a:t>
            </a:r>
          </a:p>
        </p:txBody>
      </p:sp>
      <p:sp>
        <p:nvSpPr>
          <p:cNvPr id="2" name="Rectangle 1">
            <a:extLst>
              <a:ext uri="{FF2B5EF4-FFF2-40B4-BE49-F238E27FC236}">
                <a16:creationId xmlns:a16="http://schemas.microsoft.com/office/drawing/2014/main" id="{259534C6-CC4A-EB4C-AF80-D38A77C0DD5B}"/>
              </a:ext>
            </a:extLst>
          </p:cNvPr>
          <p:cNvSpPr/>
          <p:nvPr/>
        </p:nvSpPr>
        <p:spPr>
          <a:xfrm>
            <a:off x="2040735" y="632520"/>
            <a:ext cx="2776529" cy="400110"/>
          </a:xfrm>
          <a:prstGeom prst="rect">
            <a:avLst/>
          </a:prstGeom>
        </p:spPr>
        <p:txBody>
          <a:bodyPr wrap="none">
            <a:spAutoFit/>
          </a:bodyPr>
          <a:lstStyle/>
          <a:p>
            <a:pPr algn="ctr" fontAlgn="auto">
              <a:spcBef>
                <a:spcPts val="0"/>
              </a:spcBef>
              <a:spcAft>
                <a:spcPts val="0"/>
              </a:spcAft>
              <a:defRPr/>
            </a:pPr>
            <a:r>
              <a:rPr lang="fr-FR" sz="2000" b="1" dirty="0">
                <a:solidFill>
                  <a:srgbClr val="0070C0"/>
                </a:solidFill>
                <a:latin typeface="+mn-lt"/>
              </a:rPr>
              <a:t>ÉPREUVES DE L’EXAMEN</a:t>
            </a:r>
          </a:p>
        </p:txBody>
      </p:sp>
      <p:sp>
        <p:nvSpPr>
          <p:cNvPr id="5" name="Bouton d'action : Début 4">
            <a:hlinkClick r:id="rId3" action="ppaction://hlinksldjump" highlightClick="1"/>
            <a:extLst>
              <a:ext uri="{FF2B5EF4-FFF2-40B4-BE49-F238E27FC236}">
                <a16:creationId xmlns:a16="http://schemas.microsoft.com/office/drawing/2014/main" id="{E165FA93-4A71-F646-A539-CD506C7A9059}"/>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37156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224495" y="920552"/>
            <a:ext cx="6409010" cy="8802410"/>
          </a:xfrm>
          <a:prstGeom prst="rect">
            <a:avLst/>
          </a:prstGeom>
          <a:noFill/>
        </p:spPr>
        <p:txBody>
          <a:bodyPr wrap="square">
            <a:spAutoFit/>
          </a:bodyPr>
          <a:lstStyle/>
          <a:p>
            <a:pPr algn="ctr" fontAlgn="auto">
              <a:spcBef>
                <a:spcPts val="0"/>
              </a:spcBef>
              <a:spcAft>
                <a:spcPts val="0"/>
              </a:spcAft>
              <a:defRPr/>
            </a:pPr>
            <a:r>
              <a:rPr lang="fr-FR" sz="2000" b="1" dirty="0">
                <a:solidFill>
                  <a:srgbClr val="0070C0"/>
                </a:solidFill>
                <a:latin typeface="+mn-lt"/>
                <a:cs typeface="+mn-cs"/>
              </a:rPr>
              <a:t>ÉPREUVES DE L’EXAMEN</a:t>
            </a:r>
          </a:p>
          <a:p>
            <a:pPr fontAlgn="auto">
              <a:spcBef>
                <a:spcPts val="0"/>
              </a:spcBef>
              <a:spcAft>
                <a:spcPts val="0"/>
              </a:spcAft>
              <a:defRPr/>
            </a:pPr>
            <a:endParaRPr lang="fr-FR" sz="800" b="1" dirty="0">
              <a:solidFill>
                <a:srgbClr val="0070C0"/>
              </a:solidFill>
              <a:latin typeface="+mn-lt"/>
              <a:cs typeface="+mn-cs"/>
            </a:endParaRPr>
          </a:p>
          <a:p>
            <a:pPr fontAlgn="auto">
              <a:spcBef>
                <a:spcPts val="0"/>
              </a:spcBef>
              <a:spcAft>
                <a:spcPts val="0"/>
              </a:spcAft>
              <a:defRPr/>
            </a:pPr>
            <a:endParaRPr lang="fr-FR" sz="800" b="1" dirty="0">
              <a:solidFill>
                <a:srgbClr val="0070C0"/>
              </a:solidFill>
              <a:latin typeface="+mn-lt"/>
              <a:cs typeface="+mn-cs"/>
            </a:endParaRPr>
          </a:p>
          <a:p>
            <a:pPr fontAlgn="auto">
              <a:spcBef>
                <a:spcPts val="0"/>
              </a:spcBef>
              <a:spcAft>
                <a:spcPts val="0"/>
              </a:spcAft>
              <a:defRPr/>
            </a:pPr>
            <a:endParaRPr lang="fr-FR" sz="800" b="1" dirty="0">
              <a:solidFill>
                <a:srgbClr val="0070C0"/>
              </a:solidFill>
              <a:latin typeface="+mn-lt"/>
              <a:cs typeface="+mn-cs"/>
            </a:endParaRPr>
          </a:p>
          <a:p>
            <a:pPr fontAlgn="auto">
              <a:spcBef>
                <a:spcPts val="0"/>
              </a:spcBef>
              <a:spcAft>
                <a:spcPts val="0"/>
              </a:spcAft>
              <a:defRPr/>
            </a:pPr>
            <a:endParaRPr lang="fr-FR" sz="800" b="1" dirty="0">
              <a:solidFill>
                <a:srgbClr val="0070C0"/>
              </a:solidFill>
              <a:latin typeface="+mn-lt"/>
              <a:cs typeface="+mn-cs"/>
            </a:endParaRPr>
          </a:p>
          <a:p>
            <a:pPr marL="92075" indent="-92075"/>
            <a:r>
              <a:rPr lang="fr-FR" sz="1400" b="1" dirty="0">
                <a:solidFill>
                  <a:srgbClr val="0070C0"/>
                </a:solidFill>
                <a:latin typeface="Calibri" pitchFamily="34" charset="0"/>
              </a:rPr>
              <a:t>2. </a:t>
            </a:r>
            <a:r>
              <a:rPr lang="fr-FR" sz="1400" b="1" dirty="0">
                <a:solidFill>
                  <a:schemeClr val="accent1"/>
                </a:solidFill>
                <a:latin typeface="Calibri" pitchFamily="34" charset="0"/>
              </a:rPr>
              <a:t>ÉPREUVES DE PÉDAGOGIE PRATIQUE </a:t>
            </a:r>
            <a:r>
              <a:rPr lang="fr-FR" sz="1400" b="1" dirty="0">
                <a:solidFill>
                  <a:srgbClr val="0070C0"/>
                </a:solidFill>
                <a:latin typeface="Calibri" pitchFamily="34" charset="0"/>
              </a:rPr>
              <a:t>(AVEC ET SANS SCAPHANDRE) :  coefficient 2</a:t>
            </a:r>
          </a:p>
          <a:p>
            <a:pPr marL="92075" indent="-92075"/>
            <a:endParaRPr lang="fr-FR" sz="1200" dirty="0">
              <a:latin typeface="+mn-lt"/>
            </a:endParaRPr>
          </a:p>
          <a:p>
            <a:pPr marL="92075" indent="-92075">
              <a:buFont typeface="Arial" panose="020B0604020202020204" pitchFamily="34" charset="0"/>
              <a:buChar char="•"/>
            </a:pPr>
            <a:r>
              <a:rPr lang="fr-FR" sz="1200" dirty="0">
                <a:latin typeface="+mn-lt"/>
              </a:rPr>
              <a:t>Cette épreuve a pour objectif l’évaluation d’une séance de plongée réalisée avec un ou plusieurs élèves, du débutant au Niveau 2 dans l’espace 0 - 6 m, </a:t>
            </a:r>
            <a:r>
              <a:rPr lang="fr-FR" sz="1200" dirty="0">
                <a:latin typeface="+mn-lt"/>
                <a:cs typeface="Arial" panose="020B0604020202020204" pitchFamily="34" charset="0"/>
              </a:rPr>
              <a:t>accompagnée des conseils, remarques ou consignes nécessaires avant l'immersion.</a:t>
            </a:r>
          </a:p>
          <a:p>
            <a:pPr marL="92075" indent="-92075" fontAlgn="auto">
              <a:spcBef>
                <a:spcPts val="0"/>
              </a:spcBef>
              <a:spcAft>
                <a:spcPts val="0"/>
              </a:spcAft>
              <a:buFont typeface="Arial" panose="020B0604020202020204" pitchFamily="34" charset="0"/>
              <a:buChar char="•"/>
              <a:defRPr/>
            </a:pPr>
            <a:r>
              <a:rPr lang="fr-FR" sz="1200" dirty="0">
                <a:latin typeface="+mn-lt"/>
                <a:cs typeface="Arial" panose="020B0604020202020204" pitchFamily="34" charset="0"/>
              </a:rPr>
              <a:t>Le thème, les conditions d'exécution de la séance et le niveau des élèves auxquels elle s'adresse sont définis par un sujet tiré au sort dans une liste élaborée par le jury responsable de l’épreuve. Celui-ci peut apporter des informations complémentaires en réponse à une demande du candidat.</a:t>
            </a:r>
          </a:p>
          <a:p>
            <a:pPr marL="92075" indent="-92075">
              <a:buFont typeface="Arial" panose="020B0604020202020204" pitchFamily="34" charset="0"/>
              <a:buChar char="•"/>
            </a:pPr>
            <a:r>
              <a:rPr lang="fr-FR" sz="1200" dirty="0">
                <a:latin typeface="+mn-lt"/>
                <a:cs typeface="Arial" panose="020B0604020202020204" pitchFamily="34" charset="0"/>
              </a:rPr>
              <a:t>Les sujets à traiter portent sur :</a:t>
            </a:r>
          </a:p>
          <a:p>
            <a:pPr marL="139700"/>
            <a:r>
              <a:rPr lang="fr-FR" sz="1200" dirty="0">
                <a:latin typeface="+mn-lt"/>
              </a:rPr>
              <a:t>- la pédagogie sans scaphandre en surface et en immersion,</a:t>
            </a:r>
          </a:p>
          <a:p>
            <a:pPr marL="139700"/>
            <a:r>
              <a:rPr lang="fr-FR" sz="1200" dirty="0">
                <a:latin typeface="+mn-lt"/>
              </a:rPr>
              <a:t>- la pédagogie avec scaphandre en surface,</a:t>
            </a:r>
          </a:p>
          <a:p>
            <a:pPr marL="139700"/>
            <a:r>
              <a:rPr lang="fr-FR" sz="1200" dirty="0">
                <a:latin typeface="+mn-lt"/>
              </a:rPr>
              <a:t>- la pédagogie avec scaphandre dans l’espace 0 - 6 m.</a:t>
            </a:r>
          </a:p>
          <a:p>
            <a:pPr marL="92075" indent="-92075">
              <a:buFont typeface="Arial" panose="020B0604020202020204" pitchFamily="34" charset="0"/>
              <a:buChar char="•"/>
            </a:pPr>
            <a:r>
              <a:rPr lang="fr-FR" sz="1200" dirty="0">
                <a:latin typeface="+mn-lt"/>
              </a:rPr>
              <a:t>Le candidat dispose de 30 minutes pour préparer son sujet et de 30 minutes pour l’exposer, le réaliser dans l’eau et répondre aux éventuelles questions du jury.</a:t>
            </a:r>
          </a:p>
          <a:p>
            <a:pPr marL="92075" indent="-92075"/>
            <a:r>
              <a:rPr lang="fr-FR" sz="1200" dirty="0">
                <a:latin typeface="+mn-lt"/>
              </a:rPr>
              <a:t> </a:t>
            </a:r>
          </a:p>
          <a:p>
            <a:pPr marL="92075" indent="-92075"/>
            <a:endParaRPr lang="fr-FR" sz="1200" dirty="0">
              <a:latin typeface="+mn-lt"/>
            </a:endParaRPr>
          </a:p>
          <a:p>
            <a:pPr marL="92075" indent="-92075"/>
            <a:r>
              <a:rPr lang="fr-FR" sz="1400" b="1" dirty="0">
                <a:solidFill>
                  <a:srgbClr val="0070C0"/>
                </a:solidFill>
                <a:latin typeface="Calibri" pitchFamily="34" charset="0"/>
              </a:rPr>
              <a:t>3. </a:t>
            </a:r>
            <a:r>
              <a:rPr lang="fr-FR" sz="1400" b="1" dirty="0">
                <a:solidFill>
                  <a:schemeClr val="accent1"/>
                </a:solidFill>
                <a:latin typeface="Calibri" pitchFamily="34" charset="0"/>
              </a:rPr>
              <a:t>ÉPREUVES DE PÉDAGOGIE ORGANISATIONNELLE ET DE SÉCURITE : coefficient </a:t>
            </a:r>
            <a:r>
              <a:rPr lang="fr-FR" sz="1400" b="1" dirty="0">
                <a:solidFill>
                  <a:srgbClr val="0070C0"/>
                </a:solidFill>
                <a:latin typeface="Calibri" pitchFamily="34" charset="0"/>
              </a:rPr>
              <a:t>2</a:t>
            </a:r>
          </a:p>
          <a:p>
            <a:pPr marL="92075" indent="-92075"/>
            <a:endParaRPr lang="fr-FR" sz="1200" b="1" dirty="0">
              <a:solidFill>
                <a:srgbClr val="0070C0"/>
              </a:solidFill>
              <a:latin typeface="Calibri" pitchFamily="34" charset="0"/>
            </a:endParaRPr>
          </a:p>
          <a:p>
            <a:pPr marL="92075" indent="-92075">
              <a:buFont typeface="Arial" panose="020B0604020202020204" pitchFamily="34" charset="0"/>
              <a:buChar char="•"/>
            </a:pPr>
            <a:r>
              <a:rPr lang="fr-FR" sz="1200" dirty="0">
                <a:latin typeface="+mn-lt"/>
              </a:rPr>
              <a:t>Cette épreuve a pour objectif d’évaluer les capacités du candidat à organiser l’activité en toute sécurité. </a:t>
            </a:r>
          </a:p>
          <a:p>
            <a:pPr marL="92075" indent="-92075">
              <a:spcAft>
                <a:spcPts val="0"/>
              </a:spcAft>
              <a:buFont typeface="Arial" panose="020B0604020202020204" pitchFamily="34" charset="0"/>
              <a:buChar char="•"/>
            </a:pPr>
            <a:r>
              <a:rPr lang="fr-FR" sz="1200" dirty="0">
                <a:latin typeface="+mn-lt"/>
                <a:cs typeface="Arial" panose="020B0604020202020204" pitchFamily="34" charset="0"/>
              </a:rPr>
              <a:t>Le thème, les conditions d'exécution de la séance et le niveau des élèves auxquels elle s'adresse sont définis par un sujet tiré au sort dans une liste élaborée par le jury responsable de l’épreuve. Celui-ci peut apporter des informations complémentaires en réponse à une demande du candidat.</a:t>
            </a:r>
          </a:p>
          <a:p>
            <a:pPr marL="92075" indent="-92075">
              <a:buFont typeface="Arial" panose="020B0604020202020204" pitchFamily="34" charset="0"/>
              <a:buChar char="•"/>
            </a:pPr>
            <a:r>
              <a:rPr lang="fr-FR" sz="1200" dirty="0">
                <a:latin typeface="+mn-lt"/>
                <a:cs typeface="Arial" panose="020B0604020202020204" pitchFamily="34" charset="0"/>
              </a:rPr>
              <a:t>Les sujets à traiter portent sur :</a:t>
            </a:r>
          </a:p>
          <a:p>
            <a:pPr marL="139700"/>
            <a:r>
              <a:rPr lang="fr-FR" sz="1200" dirty="0">
                <a:latin typeface="+mn-lt"/>
              </a:rPr>
              <a:t>- l’organisation des séances,</a:t>
            </a:r>
          </a:p>
          <a:p>
            <a:pPr marL="139700"/>
            <a:r>
              <a:rPr lang="fr-FR" sz="1200" dirty="0">
                <a:latin typeface="+mn-lt"/>
              </a:rPr>
              <a:t>- la gestion d’un bassin,</a:t>
            </a:r>
          </a:p>
          <a:p>
            <a:pPr marL="139700"/>
            <a:r>
              <a:rPr lang="fr-FR" sz="1200" dirty="0">
                <a:latin typeface="+mn-lt"/>
              </a:rPr>
              <a:t>- l’organisation des cursus de plongeurs correspondant aux prérogatives de l’initiateur.</a:t>
            </a:r>
          </a:p>
          <a:p>
            <a:pPr marL="92075" indent="-92075">
              <a:buFont typeface="Arial" panose="020B0604020202020204" pitchFamily="34" charset="0"/>
              <a:buChar char="•"/>
            </a:pPr>
            <a:r>
              <a:rPr lang="fr-FR" sz="1200" dirty="0">
                <a:latin typeface="+mn-lt"/>
              </a:rPr>
              <a:t>Le candidat dispose de 30 minutes pour préparer son sujet et de 10 minutes maximum pour l’exposer. Le jury dispose ensuite de 20 minutes maximum pour poser des questions et permettre au candidat d’y répondre. Les modalités d’organisation pratique de l’épreuve sont définies par le jury.</a:t>
            </a:r>
          </a:p>
          <a:p>
            <a:pPr marL="92075" indent="-92075">
              <a:buFont typeface="Arial" panose="020B0604020202020204" pitchFamily="34" charset="0"/>
              <a:buChar char="•"/>
            </a:pPr>
            <a:endParaRPr lang="fr-FR" sz="1200" dirty="0">
              <a:latin typeface="+mn-lt"/>
            </a:endParaRPr>
          </a:p>
          <a:p>
            <a:pPr marL="92075" indent="-92075"/>
            <a:r>
              <a:rPr lang="fr-FR" sz="400" dirty="0">
                <a:latin typeface="+mn-lt"/>
              </a:rPr>
              <a:t> </a:t>
            </a:r>
          </a:p>
          <a:p>
            <a:pPr marL="92075" indent="-92075"/>
            <a:r>
              <a:rPr lang="fr-FR" sz="1200" b="1" dirty="0">
                <a:latin typeface="+mn-lt"/>
              </a:rPr>
              <a:t>Nota</a:t>
            </a:r>
            <a:endParaRPr lang="fr-FR" sz="1200" dirty="0">
              <a:latin typeface="+mn-lt"/>
            </a:endParaRPr>
          </a:p>
          <a:p>
            <a:pPr marL="92075" indent="-92075">
              <a:buFont typeface="Arial" panose="020B0604020202020204" pitchFamily="34" charset="0"/>
              <a:buChar char="•"/>
            </a:pPr>
            <a:r>
              <a:rPr lang="fr-FR" sz="1200" dirty="0">
                <a:latin typeface="+mn-lt"/>
              </a:rPr>
              <a:t>Les candidats sont autorisés à utiliser le MFT non annoté pour préparer leur sujet pendant les deux épreuves de pédagogie.</a:t>
            </a:r>
          </a:p>
          <a:p>
            <a:pPr marL="92075" indent="-92075"/>
            <a:r>
              <a:rPr lang="fr-FR" sz="1200" dirty="0">
                <a:latin typeface="+mn-lt"/>
              </a:rPr>
              <a:t> </a:t>
            </a:r>
          </a:p>
          <a:p>
            <a:pPr marL="92075" indent="-92075"/>
            <a:endParaRPr lang="fr-FR" sz="1200" dirty="0">
              <a:latin typeface="+mn-lt"/>
            </a:endParaRPr>
          </a:p>
          <a:p>
            <a:pPr marL="92075" indent="-92075"/>
            <a:r>
              <a:rPr lang="fr-FR" sz="1400" b="1" dirty="0">
                <a:solidFill>
                  <a:srgbClr val="0070C0"/>
                </a:solidFill>
                <a:latin typeface="Calibri" pitchFamily="34" charset="0"/>
              </a:rPr>
              <a:t>4. ÉPREUVES DE RÈGLEMENTATION : coefficient 2</a:t>
            </a:r>
          </a:p>
          <a:p>
            <a:pPr marL="92075" indent="-92075"/>
            <a:endParaRPr lang="fr-FR" sz="1200" dirty="0">
              <a:latin typeface="+mn-lt"/>
              <a:cs typeface="Arial" panose="020B0604020202020204" pitchFamily="34" charset="0"/>
            </a:endParaRPr>
          </a:p>
          <a:p>
            <a:pPr marL="92075" indent="-92075">
              <a:buFont typeface="Arial" panose="020B0604020202020204" pitchFamily="34" charset="0"/>
              <a:buChar char="•"/>
            </a:pPr>
            <a:r>
              <a:rPr lang="fr-FR" sz="1200" dirty="0">
                <a:latin typeface="+mn-lt"/>
              </a:rPr>
              <a:t>Interrogation écrite sur la règlementation appliquée aux prérogatives de l’initiateur.</a:t>
            </a:r>
          </a:p>
          <a:p>
            <a:pPr marL="92075" indent="-92075" fontAlgn="auto">
              <a:spcBef>
                <a:spcPts val="0"/>
              </a:spcBef>
              <a:spcAft>
                <a:spcPts val="0"/>
              </a:spcAft>
              <a:buFont typeface="Arial" panose="020B0604020202020204" pitchFamily="34" charset="0"/>
              <a:buChar char="•"/>
              <a:defRPr/>
            </a:pPr>
            <a:r>
              <a:rPr lang="fr-FR" sz="1200" dirty="0">
                <a:latin typeface="+mn-lt"/>
                <a:cs typeface="Arial" panose="020B0604020202020204" pitchFamily="34" charset="0"/>
              </a:rPr>
              <a:t>Contenu : voir le module « cadre règlementaire » du stage initial.</a:t>
            </a:r>
          </a:p>
          <a:p>
            <a:endParaRPr lang="fr-FR" sz="1200" dirty="0"/>
          </a:p>
        </p:txBody>
      </p:sp>
      <p:sp>
        <p:nvSpPr>
          <p:cNvPr id="4" name="Bouton d'action : Début 3">
            <a:hlinkClick r:id="rId3" action="ppaction://hlinksldjump" highlightClick="1"/>
            <a:extLst>
              <a:ext uri="{FF2B5EF4-FFF2-40B4-BE49-F238E27FC236}">
                <a16:creationId xmlns:a16="http://schemas.microsoft.com/office/drawing/2014/main" id="{71635312-91B2-5F49-96AE-C109A4341F50}"/>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99172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4664" y="1281113"/>
            <a:ext cx="6263977" cy="4431983"/>
          </a:xfrm>
          <a:prstGeom prst="rect">
            <a:avLst/>
          </a:prstGeom>
        </p:spPr>
        <p:txBody>
          <a:bodyPr>
            <a:spAutoFit/>
          </a:bodyPr>
          <a:lstStyle/>
          <a:p>
            <a:pPr algn="ctr" fontAlgn="auto">
              <a:spcBef>
                <a:spcPts val="0"/>
              </a:spcBef>
              <a:spcAft>
                <a:spcPts val="0"/>
              </a:spcAft>
              <a:defRPr/>
            </a:pPr>
            <a:r>
              <a:rPr lang="fr-FR" sz="2000" b="1" dirty="0">
                <a:solidFill>
                  <a:srgbClr val="0070C0"/>
                </a:solidFill>
                <a:latin typeface="+mn-lt"/>
                <a:cs typeface="+mn-cs"/>
              </a:rPr>
              <a:t>NOTATION - OBTENTION DE L’EXAMEN</a:t>
            </a:r>
          </a:p>
          <a:p>
            <a:pPr fontAlgn="auto">
              <a:spcBef>
                <a:spcPts val="0"/>
              </a:spcBef>
              <a:spcAft>
                <a:spcPts val="0"/>
              </a:spcAft>
              <a:defRPr/>
            </a:pPr>
            <a:endParaRPr lang="fr-FR" sz="1200" dirty="0">
              <a:solidFill>
                <a:srgbClr val="0070C0"/>
              </a:solidFill>
              <a:latin typeface="+mn-lt"/>
              <a:cs typeface="+mn-cs"/>
            </a:endParaRPr>
          </a:p>
          <a:p>
            <a:pPr fontAlgn="auto">
              <a:spcBef>
                <a:spcPts val="0"/>
              </a:spcBef>
              <a:spcAft>
                <a:spcPts val="0"/>
              </a:spcAft>
              <a:defRPr/>
            </a:pPr>
            <a:endParaRPr lang="fr-FR" sz="1200" dirty="0">
              <a:solidFill>
                <a:srgbClr val="0070C0"/>
              </a:solidFill>
              <a:latin typeface="+mn-lt"/>
              <a:cs typeface="+mn-cs"/>
            </a:endParaRPr>
          </a:p>
          <a:p>
            <a:pPr fontAlgn="auto">
              <a:spcBef>
                <a:spcPts val="0"/>
              </a:spcBef>
              <a:spcAft>
                <a:spcPts val="0"/>
              </a:spcAft>
              <a:defRPr/>
            </a:pPr>
            <a:endParaRPr lang="fr-FR" sz="1200" dirty="0">
              <a:solidFill>
                <a:srgbClr val="0070C0"/>
              </a:solidFill>
              <a:latin typeface="+mn-lt"/>
              <a:cs typeface="+mn-cs"/>
            </a:endParaRPr>
          </a:p>
          <a:p>
            <a:pPr fontAlgn="auto">
              <a:spcBef>
                <a:spcPts val="0"/>
              </a:spcBef>
              <a:spcAft>
                <a:spcPts val="0"/>
              </a:spcAft>
              <a:defRPr/>
            </a:pPr>
            <a:endParaRPr lang="fr-FR" sz="1200" dirty="0">
              <a:solidFill>
                <a:srgbClr val="0070C0"/>
              </a:solidFill>
              <a:latin typeface="+mn-lt"/>
              <a:cs typeface="+mn-cs"/>
            </a:endParaRPr>
          </a:p>
          <a:p>
            <a:pPr marL="92075" indent="-92075" fontAlgn="auto">
              <a:spcBef>
                <a:spcPts val="0"/>
              </a:spcBef>
              <a:spcAft>
                <a:spcPts val="0"/>
              </a:spcAft>
              <a:buFont typeface="Arial" panose="020B0604020202020204" pitchFamily="34" charset="0"/>
              <a:buChar char="•"/>
              <a:defRPr/>
            </a:pPr>
            <a:r>
              <a:rPr lang="fr-FR" sz="1200" dirty="0">
                <a:latin typeface="+mn-lt"/>
                <a:ea typeface="Times New Roman" panose="02020603050405020304" pitchFamily="18" charset="0"/>
                <a:cs typeface="Times New Roman" panose="02020603050405020304" pitchFamily="18" charset="0"/>
              </a:rPr>
              <a:t>Les épreuves sont notées sur 20 et affectées des coefficients suivants :</a:t>
            </a:r>
          </a:p>
          <a:p>
            <a:pPr marL="92075" indent="-92075" fontAlgn="auto">
              <a:spcBef>
                <a:spcPts val="0"/>
              </a:spcBef>
              <a:spcAft>
                <a:spcPts val="0"/>
              </a:spcAft>
              <a:defRPr/>
            </a:pPr>
            <a:endParaRPr lang="fr-FR" sz="1200" dirty="0">
              <a:latin typeface="+mn-lt"/>
              <a:ea typeface="Times New Roman" panose="02020603050405020304" pitchFamily="18" charset="0"/>
              <a:cs typeface="Times New Roman" panose="02020603050405020304" pitchFamily="18" charset="0"/>
            </a:endParaRPr>
          </a:p>
          <a:p>
            <a:pPr marL="266700" indent="-80963"/>
            <a:r>
              <a:rPr lang="fr-FR" sz="1200" dirty="0">
                <a:latin typeface="+mn-lt"/>
              </a:rPr>
              <a:t>1) Épreuve de mannequin : coefficient 1.</a:t>
            </a:r>
          </a:p>
          <a:p>
            <a:pPr marL="266700" indent="-80963"/>
            <a:r>
              <a:rPr lang="fr-FR" sz="1200" dirty="0">
                <a:latin typeface="+mn-lt"/>
              </a:rPr>
              <a:t>2) Épreuve de pédagogie pratique : coefficient 2.</a:t>
            </a:r>
          </a:p>
          <a:p>
            <a:pPr marL="266700" indent="-80963"/>
            <a:r>
              <a:rPr lang="fr-FR" sz="1200" dirty="0">
                <a:latin typeface="+mn-lt"/>
              </a:rPr>
              <a:t>3) Épreuve de pédagogie organisationnelle : coefficient 2.</a:t>
            </a:r>
          </a:p>
          <a:p>
            <a:pPr marL="266700" indent="-80963"/>
            <a:r>
              <a:rPr lang="fr-FR" sz="1200" dirty="0">
                <a:latin typeface="+mn-lt"/>
              </a:rPr>
              <a:t>4) Épreuve de règlementation : coefficient 2.</a:t>
            </a:r>
          </a:p>
          <a:p>
            <a:pPr marL="92075" indent="-92075"/>
            <a:r>
              <a:rPr lang="fr-FR" sz="1200" dirty="0">
                <a:latin typeface="+mn-lt"/>
              </a:rPr>
              <a:t> </a:t>
            </a:r>
          </a:p>
          <a:p>
            <a:pPr marL="92075" indent="-92075">
              <a:buFont typeface="Arial" panose="020B0604020202020204" pitchFamily="34" charset="0"/>
              <a:buChar char="•"/>
            </a:pPr>
            <a:r>
              <a:rPr lang="fr-FR" sz="1200" dirty="0">
                <a:latin typeface="+mn-lt"/>
              </a:rPr>
              <a:t>Pour être reçu à l’examen, le candidat doit :</a:t>
            </a:r>
          </a:p>
          <a:p>
            <a:pPr marL="185738"/>
            <a:r>
              <a:rPr lang="fr-FR" sz="1200" dirty="0">
                <a:latin typeface="+mn-lt"/>
              </a:rPr>
              <a:t>- obtenir un total général pour l’ensemble des épreuves d’au moins 70 points,</a:t>
            </a:r>
          </a:p>
          <a:p>
            <a:pPr marL="185738"/>
            <a:r>
              <a:rPr lang="fr-FR" sz="1200" dirty="0">
                <a:latin typeface="+mn-lt"/>
              </a:rPr>
              <a:t>- ne pas avoir de note éliminatoire (inférieure à 5/20),</a:t>
            </a:r>
          </a:p>
          <a:p>
            <a:pPr marL="185738"/>
            <a:r>
              <a:rPr lang="fr-FR" sz="1200" dirty="0">
                <a:latin typeface="+mn-lt"/>
              </a:rPr>
              <a:t>- obtenir la moyenne de 10/20 sur l’ensemble constitué des 2 épreuves de pédagogie.</a:t>
            </a:r>
          </a:p>
          <a:p>
            <a:pPr marL="179388">
              <a:buFontTx/>
              <a:buChar char="-"/>
            </a:pPr>
            <a:r>
              <a:rPr lang="fr-FR" sz="1200" dirty="0">
                <a:latin typeface="+mn-lt"/>
              </a:rPr>
              <a:t> avoir réalisé toutes les épreuves (sauf en cas d’exemption de l’épreuve du mannequin) :</a:t>
            </a:r>
          </a:p>
          <a:p>
            <a:pPr marL="266700"/>
            <a:r>
              <a:rPr lang="fr-FR" sz="1200" dirty="0">
                <a:latin typeface="+mn-lt"/>
              </a:rPr>
              <a:t>toute épreuve non faite est éliminatoire.</a:t>
            </a:r>
          </a:p>
          <a:p>
            <a:pPr indent="184785" fontAlgn="auto">
              <a:spcBef>
                <a:spcPts val="0"/>
              </a:spcBef>
              <a:spcAft>
                <a:spcPts val="0"/>
              </a:spcAft>
              <a:defRPr/>
            </a:pPr>
            <a:endParaRPr lang="fr-FR" sz="1200" dirty="0">
              <a:latin typeface="+mj-lt"/>
              <a:ea typeface="Times New Roman" panose="02020603050405020304" pitchFamily="18" charset="0"/>
              <a:cs typeface="Arial" panose="020B0604020202020204" pitchFamily="34" charset="0"/>
            </a:endParaRPr>
          </a:p>
          <a:p>
            <a:pPr indent="184785" fontAlgn="auto">
              <a:spcBef>
                <a:spcPts val="0"/>
              </a:spcBef>
              <a:spcAft>
                <a:spcPts val="0"/>
              </a:spcAft>
              <a:defRPr/>
            </a:pPr>
            <a:endParaRPr lang="fr-FR" sz="1200" dirty="0">
              <a:latin typeface="+mj-lt"/>
              <a:ea typeface="Times New Roman" panose="02020603050405020304" pitchFamily="18" charset="0"/>
              <a:cs typeface="Arial" panose="020B0604020202020204" pitchFamily="34" charset="0"/>
            </a:endParaRPr>
          </a:p>
          <a:p>
            <a:pPr indent="184785" fontAlgn="auto">
              <a:spcBef>
                <a:spcPts val="0"/>
              </a:spcBef>
              <a:spcAft>
                <a:spcPts val="0"/>
              </a:spcAft>
              <a:defRPr/>
            </a:pPr>
            <a:endParaRPr lang="fr-FR" sz="1200" dirty="0">
              <a:latin typeface="+mj-lt"/>
              <a:ea typeface="Times New Roman" panose="02020603050405020304" pitchFamily="18" charset="0"/>
              <a:cs typeface="Arial" panose="020B0604020202020204" pitchFamily="34" charset="0"/>
            </a:endParaRPr>
          </a:p>
          <a:p>
            <a:pPr indent="184785" fontAlgn="auto">
              <a:spcBef>
                <a:spcPts val="0"/>
              </a:spcBef>
              <a:spcAft>
                <a:spcPts val="0"/>
              </a:spcAft>
              <a:defRPr/>
            </a:pPr>
            <a:endParaRPr lang="fr-FR" sz="1200" dirty="0">
              <a:latin typeface="+mj-lt"/>
              <a:ea typeface="Times New Roman" panose="02020603050405020304" pitchFamily="18" charset="0"/>
              <a:cs typeface="Arial" panose="020B0604020202020204" pitchFamily="34" charset="0"/>
            </a:endParaRPr>
          </a:p>
          <a:p>
            <a:pPr indent="184785" fontAlgn="auto">
              <a:spcBef>
                <a:spcPts val="0"/>
              </a:spcBef>
              <a:spcAft>
                <a:spcPts val="0"/>
              </a:spcAft>
              <a:defRPr/>
            </a:pPr>
            <a:endParaRPr lang="fr-FR" sz="1200" dirty="0">
              <a:latin typeface="+mj-lt"/>
              <a:ea typeface="Times New Roman" panose="02020603050405020304" pitchFamily="18" charset="0"/>
              <a:cs typeface="Arial" panose="020B0604020202020204" pitchFamily="34" charset="0"/>
            </a:endParaRPr>
          </a:p>
        </p:txBody>
      </p:sp>
      <p:sp>
        <p:nvSpPr>
          <p:cNvPr id="50180" name="ZoneTexte 12"/>
          <p:cNvSpPr txBox="1">
            <a:spLocks noChangeArrowheads="1"/>
          </p:cNvSpPr>
          <p:nvPr/>
        </p:nvSpPr>
        <p:spPr bwMode="auto">
          <a:xfrm>
            <a:off x="1762125" y="5826125"/>
            <a:ext cx="4665663" cy="338138"/>
          </a:xfrm>
          <a:prstGeom prst="rect">
            <a:avLst/>
          </a:prstGeom>
          <a:noFill/>
          <a:ln w="9525">
            <a:noFill/>
            <a:miter lim="800000"/>
            <a:headEnd/>
            <a:tailEnd/>
          </a:ln>
        </p:spPr>
        <p:txBody>
          <a:bodyPr>
            <a:spAutoFit/>
          </a:bodyPr>
          <a:lstStyle/>
          <a:p>
            <a:pPr algn="ctr"/>
            <a:endParaRPr lang="fr-FR" sz="1600" dirty="0">
              <a:solidFill>
                <a:srgbClr val="0070C0"/>
              </a:solidFill>
              <a:latin typeface="Calibri" pitchFamily="34" charset="0"/>
            </a:endParaRPr>
          </a:p>
        </p:txBody>
      </p:sp>
      <p:sp>
        <p:nvSpPr>
          <p:cNvPr id="5" name="Bouton d'action : Début 4">
            <a:hlinkClick r:id="rId3" action="ppaction://hlinksldjump" highlightClick="1"/>
            <a:extLst>
              <a:ext uri="{FF2B5EF4-FFF2-40B4-BE49-F238E27FC236}">
                <a16:creationId xmlns:a16="http://schemas.microsoft.com/office/drawing/2014/main" id="{1B321592-2335-354E-B48F-527A133BC2A7}"/>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32" y="1010453"/>
            <a:ext cx="6649293" cy="8417689"/>
          </a:xfrm>
          <a:prstGeom prst="rect">
            <a:avLst/>
          </a:prstGeom>
        </p:spPr>
        <p:txBody>
          <a:bodyPr wrap="square">
            <a:spAutoFit/>
          </a:bodyPr>
          <a:lstStyle/>
          <a:p>
            <a:pPr algn="ctr" fontAlgn="auto">
              <a:spcBef>
                <a:spcPts val="0"/>
              </a:spcBef>
              <a:spcAft>
                <a:spcPts val="0"/>
              </a:spcAft>
              <a:defRPr/>
            </a:pPr>
            <a:r>
              <a:rPr lang="fr-FR" sz="2000" b="1" dirty="0">
                <a:solidFill>
                  <a:schemeClr val="accent1"/>
                </a:solidFill>
                <a:latin typeface="+mn-lt"/>
                <a:cs typeface="+mn-cs"/>
              </a:rPr>
              <a:t>DÉLIVRANCE DU DIPLÔME – FORMALITÉS</a:t>
            </a:r>
          </a:p>
          <a:p>
            <a:pPr fontAlgn="auto">
              <a:spcBef>
                <a:spcPts val="0"/>
              </a:spcBef>
              <a:spcAft>
                <a:spcPts val="0"/>
              </a:spcAft>
              <a:defRPr/>
            </a:pPr>
            <a:endParaRPr lang="fr-FR" sz="1000" b="1" dirty="0">
              <a:solidFill>
                <a:srgbClr val="0070C0"/>
              </a:solidFill>
              <a:latin typeface="+mn-lt"/>
              <a:cs typeface="+mn-cs"/>
            </a:endParaRPr>
          </a:p>
          <a:p>
            <a:pPr fontAlgn="auto">
              <a:spcBef>
                <a:spcPts val="0"/>
              </a:spcBef>
              <a:spcAft>
                <a:spcPts val="0"/>
              </a:spcAft>
              <a:defRPr/>
            </a:pPr>
            <a:endParaRPr lang="fr-FR" sz="1000" b="1" dirty="0">
              <a:solidFill>
                <a:srgbClr val="0070C0"/>
              </a:solidFill>
              <a:latin typeface="+mn-lt"/>
              <a:cs typeface="+mn-cs"/>
            </a:endParaRPr>
          </a:p>
          <a:p>
            <a:pPr marL="92075" indent="-92075">
              <a:buFont typeface="Arial" panose="020B0604020202020204" pitchFamily="34" charset="0"/>
              <a:buChar char="•"/>
            </a:pPr>
            <a:r>
              <a:rPr lang="fr-FR" sz="1200" dirty="0">
                <a:latin typeface="+mn-lt"/>
              </a:rPr>
              <a:t>Le diplôme d’initiateur est délivré sous les signatures du Président de la CTR et des examinateurs, ou du Président de la CTR et du Président de jury.</a:t>
            </a:r>
          </a:p>
          <a:p>
            <a:pPr marL="92075" indent="-92075">
              <a:buFont typeface="Arial" panose="020B0604020202020204" pitchFamily="34" charset="0"/>
              <a:buChar char="•"/>
            </a:pPr>
            <a:r>
              <a:rPr lang="fr-FR" sz="1200" dirty="0">
                <a:latin typeface="+mn-lt"/>
              </a:rPr>
              <a:t>Les Commissions Techniques Régionales sont dépositaires des documents suivants :</a:t>
            </a:r>
          </a:p>
          <a:p>
            <a:pPr marL="139700"/>
            <a:r>
              <a:rPr lang="fr-FR" sz="1200" dirty="0">
                <a:latin typeface="+mn-lt"/>
              </a:rPr>
              <a:t>- Fichier Excel vierge tenant lieu de bordereau d'examen (en provenance du siège de la FFESSM).</a:t>
            </a:r>
          </a:p>
          <a:p>
            <a:pPr marL="139700"/>
            <a:r>
              <a:rPr lang="fr-FR" sz="1200" dirty="0">
                <a:latin typeface="+mn-lt"/>
              </a:rPr>
              <a:t>- Diplômes.</a:t>
            </a:r>
          </a:p>
          <a:p>
            <a:pPr marL="92075" indent="-92075">
              <a:buFont typeface="Arial" panose="020B0604020202020204" pitchFamily="34" charset="0"/>
              <a:buChar char="•"/>
            </a:pPr>
            <a:r>
              <a:rPr lang="fr-FR" sz="1200" dirty="0">
                <a:latin typeface="+mn-lt"/>
              </a:rPr>
              <a:t>Avant l’examen, les organisateurs doivent disposer du fichier Excel « initiateur » vierge valant bordereau de notes.</a:t>
            </a:r>
          </a:p>
          <a:p>
            <a:pPr marL="93663" indent="-84138"/>
            <a:endParaRPr lang="fr-FR" sz="1100" dirty="0">
              <a:latin typeface="+mn-lt"/>
            </a:endParaRPr>
          </a:p>
          <a:p>
            <a:pPr marL="92075" indent="-92075">
              <a:buFont typeface="Arial" panose="020B0604020202020204" pitchFamily="34" charset="0"/>
              <a:buChar char="•"/>
            </a:pPr>
            <a:r>
              <a:rPr lang="fr-FR" sz="1200" dirty="0">
                <a:latin typeface="+mn-lt"/>
              </a:rPr>
              <a:t>À charge des organisateurs :</a:t>
            </a:r>
          </a:p>
          <a:p>
            <a:pPr marL="139700">
              <a:buFontTx/>
              <a:buChar char="-"/>
            </a:pPr>
            <a:r>
              <a:rPr lang="fr-FR" sz="1200" dirty="0">
                <a:latin typeface="+mn-lt"/>
              </a:rPr>
              <a:t> De saisir complètement le bordereau en utilisant le fichier Excel disponible sur le site internet</a:t>
            </a:r>
          </a:p>
          <a:p>
            <a:pPr marL="228600"/>
            <a:r>
              <a:rPr lang="fr-FR" sz="1200" dirty="0">
                <a:latin typeface="+mn-lt"/>
              </a:rPr>
              <a:t>(accès CTR) en apportant les numéros des diplômes.</a:t>
            </a:r>
          </a:p>
          <a:p>
            <a:pPr marL="139700"/>
            <a:r>
              <a:rPr lang="fr-FR" sz="1200" dirty="0">
                <a:latin typeface="+mn-lt"/>
              </a:rPr>
              <a:t>- De remplir les diplômes en respectant les numéros portés sur les bordereaux.</a:t>
            </a:r>
          </a:p>
          <a:p>
            <a:pPr marL="139700"/>
            <a:r>
              <a:rPr lang="fr-FR" sz="1200" dirty="0">
                <a:latin typeface="+mn-lt"/>
              </a:rPr>
              <a:t>- De remettre les diplômes aux lauréats.</a:t>
            </a:r>
          </a:p>
          <a:p>
            <a:pPr marL="139700"/>
            <a:r>
              <a:rPr lang="fr-FR" sz="1200" dirty="0">
                <a:latin typeface="+mn-lt"/>
              </a:rPr>
              <a:t>- D'envoyer à la CTR dans les meilleurs délais (30 jours maximum) le fichier Excel renseigné.</a:t>
            </a:r>
          </a:p>
          <a:p>
            <a:pPr marL="139700"/>
            <a:r>
              <a:rPr lang="fr-FR" sz="1200" dirty="0">
                <a:latin typeface="+mn-lt"/>
              </a:rPr>
              <a:t>- De conserver un exemplaire du fichier Excel.</a:t>
            </a:r>
          </a:p>
          <a:p>
            <a:pPr marL="93663" indent="-84138">
              <a:buFontTx/>
              <a:buChar char="-"/>
            </a:pPr>
            <a:endParaRPr lang="fr-FR" sz="1100" dirty="0">
              <a:latin typeface="+mn-lt"/>
            </a:endParaRPr>
          </a:p>
          <a:p>
            <a:pPr marL="92075" indent="-92075">
              <a:buFont typeface="Arial" panose="020B0604020202020204" pitchFamily="34" charset="0"/>
              <a:buChar char="•"/>
            </a:pPr>
            <a:r>
              <a:rPr lang="fr-FR" sz="1200" dirty="0">
                <a:latin typeface="+mn-lt"/>
              </a:rPr>
              <a:t>À charge de la CTR</a:t>
            </a:r>
          </a:p>
          <a:p>
            <a:pPr marL="139700">
              <a:buFontTx/>
              <a:buChar char="-"/>
            </a:pPr>
            <a:r>
              <a:rPr lang="fr-FR" sz="1200" dirty="0">
                <a:latin typeface="+mn-lt"/>
              </a:rPr>
              <a:t> De mettre à la disposition du délégué de la CTR le nombre nécessaire de diplômes numérotés et signés par le Président de la CTR.</a:t>
            </a:r>
          </a:p>
          <a:p>
            <a:pPr marL="139700">
              <a:buFontTx/>
              <a:buChar char="-"/>
            </a:pPr>
            <a:r>
              <a:rPr lang="fr-FR" sz="1200" dirty="0">
                <a:latin typeface="+mn-lt"/>
              </a:rPr>
              <a:t> De mettre à la disposition du délégué de la CTR le fichier Excel permettant de saisir le</a:t>
            </a:r>
          </a:p>
          <a:p>
            <a:pPr marL="228600"/>
            <a:r>
              <a:rPr lang="fr-FR" sz="1200" dirty="0">
                <a:latin typeface="+mn-lt"/>
              </a:rPr>
              <a:t>bordereau de la session.</a:t>
            </a:r>
          </a:p>
          <a:p>
            <a:pPr marL="139700"/>
            <a:r>
              <a:rPr lang="fr-FR" sz="1200" dirty="0">
                <a:latin typeface="+mn-lt"/>
              </a:rPr>
              <a:t>- De conserver un exemplaire du fichier Excel.</a:t>
            </a:r>
          </a:p>
          <a:p>
            <a:pPr marL="139700">
              <a:buFontTx/>
              <a:buChar char="-"/>
            </a:pPr>
            <a:r>
              <a:rPr lang="fr-FR" sz="1200" dirty="0">
                <a:latin typeface="+mn-lt"/>
              </a:rPr>
              <a:t> D’importer le fichier Excel et de clôturer la session sur le site de la FFESSM (accès CTR).</a:t>
            </a:r>
          </a:p>
          <a:p>
            <a:pPr marL="93663" indent="-84138">
              <a:buFontTx/>
              <a:buChar char="-"/>
            </a:pPr>
            <a:endParaRPr lang="fr-FR" sz="1100" dirty="0">
              <a:latin typeface="+mn-lt"/>
            </a:endParaRPr>
          </a:p>
          <a:p>
            <a:pPr marL="93663" indent="-84138">
              <a:buFont typeface="Arial" panose="020B0604020202020204" pitchFamily="34" charset="0"/>
              <a:buChar char="•"/>
            </a:pPr>
            <a:r>
              <a:rPr lang="fr-FR" sz="1200" dirty="0">
                <a:latin typeface="+mn-lt"/>
              </a:rPr>
              <a:t>À charge de l’administration fédérale :</a:t>
            </a:r>
          </a:p>
          <a:p>
            <a:pPr marL="269875" indent="-82550">
              <a:buFontTx/>
              <a:buChar char="-"/>
            </a:pPr>
            <a:r>
              <a:rPr lang="fr-FR" sz="1200" dirty="0">
                <a:latin typeface="+mn-lt"/>
              </a:rPr>
              <a:t>D'établir, après clôture de l’examen d’initiateur par la CTR, les cartes et de les adresser</a:t>
            </a:r>
          </a:p>
          <a:p>
            <a:pPr marL="269875"/>
            <a:r>
              <a:rPr lang="fr-FR" sz="1200" dirty="0">
                <a:latin typeface="+mn-lt"/>
              </a:rPr>
              <a:t>directement aux lauréats.</a:t>
            </a:r>
          </a:p>
          <a:p>
            <a:pPr marL="266700" indent="-80963">
              <a:buFont typeface="Police système"/>
              <a:buChar char="-"/>
            </a:pPr>
            <a:r>
              <a:rPr lang="fr-FR" sz="1200" dirty="0">
                <a:latin typeface="+mn-lt"/>
                <a:ea typeface="Times New Roman" panose="02020603050405020304" pitchFamily="18" charset="0"/>
                <a:cs typeface="Arial" panose="020B0604020202020204" pitchFamily="34" charset="0"/>
              </a:rPr>
              <a:t>De délivrer des duplicata (carte double face) sur demande du lauréat, en précisant</a:t>
            </a:r>
            <a:r>
              <a:rPr lang="fr-FR" sz="1200" dirty="0">
                <a:latin typeface="+mn-lt"/>
              </a:rPr>
              <a:t> la date et le nom du Comité Régional organisateur de l'examen.</a:t>
            </a:r>
          </a:p>
          <a:p>
            <a:r>
              <a:rPr lang="fr-FR" sz="1200" dirty="0">
                <a:latin typeface="+mn-lt"/>
              </a:rPr>
              <a:t> </a:t>
            </a:r>
          </a:p>
          <a:p>
            <a:r>
              <a:rPr lang="fr-FR" sz="1200" b="1" dirty="0">
                <a:latin typeface="+mn-lt"/>
              </a:rPr>
              <a:t>Nota :</a:t>
            </a:r>
            <a:endParaRPr lang="fr-FR" sz="1200" dirty="0">
              <a:latin typeface="+mn-lt"/>
            </a:endParaRPr>
          </a:p>
          <a:p>
            <a:pPr marL="93663" indent="-84138">
              <a:buFont typeface="Arial" panose="020B0604020202020204" pitchFamily="34" charset="0"/>
              <a:buChar char="•"/>
            </a:pPr>
            <a:r>
              <a:rPr lang="fr-FR" sz="1200" dirty="0">
                <a:latin typeface="+mn-lt"/>
              </a:rPr>
              <a:t>Il n'y a pas de diplôme CMAS pour les initiateurs Niveau 2 mais seulement la délivrance d'une carte simple face FFESSM.</a:t>
            </a:r>
          </a:p>
          <a:p>
            <a:pPr marL="93663" indent="-84138">
              <a:buFont typeface="Arial" panose="020B0604020202020204" pitchFamily="34" charset="0"/>
              <a:buChar char="•"/>
            </a:pPr>
            <a:r>
              <a:rPr lang="fr-FR" sz="1200" dirty="0">
                <a:latin typeface="+mn-lt"/>
              </a:rPr>
              <a:t>Un initiateur titulaire du diplôme de Guide de Palanquée - Niveau 4 FFESSM obtient directement une carte double face FFESSM/CMAS de moniteur 1*.</a:t>
            </a:r>
          </a:p>
          <a:p>
            <a:pPr marL="93663" indent="-84138">
              <a:buFont typeface="Arial" panose="020B0604020202020204" pitchFamily="34" charset="0"/>
              <a:buChar char="•"/>
            </a:pPr>
            <a:r>
              <a:rPr lang="fr-FR" sz="1200" dirty="0">
                <a:latin typeface="+mn-lt"/>
              </a:rPr>
              <a:t>Un initiateur titulaire du BP-JEPS licencié à la FFESSM obtient directement une carte double face FFESSM/CMAS de moniteur 1*.</a:t>
            </a:r>
          </a:p>
          <a:p>
            <a:pPr marL="93663" indent="-84138">
              <a:buFont typeface="Arial" panose="020B0604020202020204" pitchFamily="34" charset="0"/>
              <a:buChar char="•"/>
            </a:pPr>
            <a:r>
              <a:rPr lang="fr-FR" sz="1200" dirty="0">
                <a:latin typeface="+mn-lt"/>
              </a:rPr>
              <a:t>À condition d’être licencié, un initiateur FFESSM titulaire du Niveau 4 ANMP peut obtenir, sur demande auprès du siège national de la FFESSM, la carte de Moniteur CMAS 1* (prérogatives du E2).</a:t>
            </a:r>
          </a:p>
          <a:p>
            <a:pPr marL="93663" indent="-84138">
              <a:buFont typeface="Arial" panose="020B0604020202020204" pitchFamily="34" charset="0"/>
              <a:buChar char="•"/>
            </a:pPr>
            <a:r>
              <a:rPr lang="fr-FR" sz="1200" dirty="0">
                <a:latin typeface="+mn-lt"/>
              </a:rPr>
              <a:t>Pour l’ANMP le Niveau 4 doit être obtenu au sein de l’ANMP, lors d’une session d’examen pleine et entière et non pas par passerelle ou équivalence.</a:t>
            </a:r>
          </a:p>
        </p:txBody>
      </p:sp>
      <p:sp>
        <p:nvSpPr>
          <p:cNvPr id="4" name="Bouton d'action : Début 3">
            <a:hlinkClick r:id="rId3" action="ppaction://hlinksldjump" highlightClick="1"/>
            <a:extLst>
              <a:ext uri="{FF2B5EF4-FFF2-40B4-BE49-F238E27FC236}">
                <a16:creationId xmlns:a16="http://schemas.microsoft.com/office/drawing/2014/main" id="{E1BFB0CF-1B57-CA41-BD97-772A14EB450B}"/>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847000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419" y="299937"/>
            <a:ext cx="4491161" cy="1015663"/>
          </a:xfrm>
          <a:prstGeom prst="rect">
            <a:avLst/>
          </a:prstGeom>
        </p:spPr>
        <p:txBody>
          <a:bodyPr wrap="square">
            <a:spAutoFit/>
          </a:bodyPr>
          <a:lstStyle/>
          <a:p>
            <a:pPr algn="ctr" fontAlgn="auto">
              <a:spcBef>
                <a:spcPts val="0"/>
              </a:spcBef>
              <a:spcAft>
                <a:spcPts val="0"/>
              </a:spcAft>
              <a:defRPr/>
            </a:pPr>
            <a:r>
              <a:rPr lang="fr-FR" sz="2000" b="1" dirty="0">
                <a:solidFill>
                  <a:srgbClr val="0070C0"/>
                </a:solidFill>
                <a:latin typeface="+mn-lt"/>
                <a:cs typeface="+mn-cs"/>
              </a:rPr>
              <a:t>ATTESTATION DE LA RÉALISATION DE 12 PLONGÉES EN AUTONOMIE DEPUIS L’OBTENTION DU NIVEAU 2</a:t>
            </a:r>
          </a:p>
        </p:txBody>
      </p:sp>
      <p:sp>
        <p:nvSpPr>
          <p:cNvPr id="50180" name="ZoneTexte 12"/>
          <p:cNvSpPr txBox="1">
            <a:spLocks noChangeArrowheads="1"/>
          </p:cNvSpPr>
          <p:nvPr/>
        </p:nvSpPr>
        <p:spPr bwMode="auto">
          <a:xfrm>
            <a:off x="1762125" y="5826125"/>
            <a:ext cx="4665663" cy="338138"/>
          </a:xfrm>
          <a:prstGeom prst="rect">
            <a:avLst/>
          </a:prstGeom>
          <a:noFill/>
          <a:ln w="9525">
            <a:noFill/>
            <a:miter lim="800000"/>
            <a:headEnd/>
            <a:tailEnd/>
          </a:ln>
        </p:spPr>
        <p:txBody>
          <a:bodyPr>
            <a:spAutoFit/>
          </a:bodyPr>
          <a:lstStyle/>
          <a:p>
            <a:pPr algn="ctr"/>
            <a:endParaRPr lang="fr-FR" sz="1600" dirty="0">
              <a:solidFill>
                <a:srgbClr val="0070C0"/>
              </a:solidFill>
              <a:latin typeface="Calibri" pitchFamily="34" charset="0"/>
            </a:endParaRPr>
          </a:p>
        </p:txBody>
      </p:sp>
      <p:sp>
        <p:nvSpPr>
          <p:cNvPr id="11" name="ZoneTexte 10">
            <a:extLst>
              <a:ext uri="{FF2B5EF4-FFF2-40B4-BE49-F238E27FC236}">
                <a16:creationId xmlns:a16="http://schemas.microsoft.com/office/drawing/2014/main" id="{EE086F34-F6E0-E948-99AA-089204304A9B}"/>
              </a:ext>
            </a:extLst>
          </p:cNvPr>
          <p:cNvSpPr txBox="1"/>
          <p:nvPr/>
        </p:nvSpPr>
        <p:spPr>
          <a:xfrm>
            <a:off x="77099" y="3224808"/>
            <a:ext cx="6730738" cy="4555093"/>
          </a:xfrm>
          <a:prstGeom prst="rect">
            <a:avLst/>
          </a:prstGeom>
          <a:noFill/>
          <a:ln w="25400">
            <a:solidFill>
              <a:schemeClr val="accent1"/>
            </a:solidFill>
          </a:ln>
        </p:spPr>
        <p:txBody>
          <a:bodyPr wrap="square" rtlCol="0">
            <a:spAutoFit/>
          </a:bodyPr>
          <a:lstStyle/>
          <a:p>
            <a:r>
              <a:rPr lang="fr-FR" sz="1100" b="1" dirty="0"/>
              <a:t>Je soussigné(e)</a:t>
            </a:r>
          </a:p>
          <a:p>
            <a:endParaRPr lang="fr-FR" dirty="0"/>
          </a:p>
          <a:p>
            <a:r>
              <a:rPr lang="fr-FR" sz="1100" dirty="0"/>
              <a:t>Nom :                                        Prénom :		Niveau :</a:t>
            </a:r>
          </a:p>
          <a:p>
            <a:endParaRPr lang="fr-FR" sz="1100" dirty="0"/>
          </a:p>
          <a:p>
            <a:endParaRPr lang="fr-FR" sz="1100" b="1" dirty="0"/>
          </a:p>
          <a:p>
            <a:endParaRPr lang="fr-FR" sz="1100" b="1" dirty="0"/>
          </a:p>
          <a:p>
            <a:r>
              <a:rPr lang="fr-FR" sz="1100" b="1" dirty="0"/>
              <a:t>Certifie que : </a:t>
            </a:r>
          </a:p>
          <a:p>
            <a:endParaRPr lang="fr-FR" sz="1100" dirty="0"/>
          </a:p>
          <a:p>
            <a:endParaRPr lang="fr-FR" sz="1100" dirty="0"/>
          </a:p>
          <a:p>
            <a:r>
              <a:rPr lang="fr-FR" sz="1100" dirty="0"/>
              <a:t>Nom :                                       Prénom :	   	N° de licence :</a:t>
            </a:r>
          </a:p>
          <a:p>
            <a:endParaRPr lang="fr-FR" sz="1100" dirty="0"/>
          </a:p>
          <a:p>
            <a:r>
              <a:rPr lang="fr-FR" sz="1100" dirty="0"/>
              <a:t>                 </a:t>
            </a:r>
          </a:p>
          <a:p>
            <a:endParaRPr lang="fr-FR" sz="1100" b="1" dirty="0"/>
          </a:p>
          <a:p>
            <a:r>
              <a:rPr lang="fr-FR" sz="1090" b="1" dirty="0"/>
              <a:t>a réalisé(e) au moins 12 plongées en autonomie après avoir obtenu le diplôme de plongeur Niveau 2        </a:t>
            </a:r>
          </a:p>
          <a:p>
            <a:r>
              <a:rPr lang="fr-FR" sz="1100" dirty="0"/>
              <a:t>                                                  </a:t>
            </a:r>
            <a:endParaRPr lang="fr-FR" dirty="0"/>
          </a:p>
          <a:p>
            <a:endParaRPr lang="fr-FR" sz="1600" dirty="0"/>
          </a:p>
          <a:p>
            <a:r>
              <a:rPr lang="fr-FR" sz="1100" dirty="0"/>
              <a:t>Date de l’attestation :                                                                    Cachet et signature de l’encadrant(e) :  </a:t>
            </a:r>
          </a:p>
          <a:p>
            <a:endParaRPr lang="fr-FR" sz="2000" dirty="0"/>
          </a:p>
          <a:p>
            <a:endParaRPr lang="fr-FR" sz="2000" dirty="0"/>
          </a:p>
          <a:p>
            <a:endParaRPr lang="fr-FR" sz="2000" dirty="0"/>
          </a:p>
          <a:p>
            <a:endParaRPr lang="fr-FR" sz="2000" dirty="0"/>
          </a:p>
        </p:txBody>
      </p:sp>
      <p:sp>
        <p:nvSpPr>
          <p:cNvPr id="3" name="Rectangle 2">
            <a:extLst>
              <a:ext uri="{FF2B5EF4-FFF2-40B4-BE49-F238E27FC236}">
                <a16:creationId xmlns:a16="http://schemas.microsoft.com/office/drawing/2014/main" id="{C1B35D80-4F6B-FB40-991D-DB98A64F1964}"/>
              </a:ext>
            </a:extLst>
          </p:cNvPr>
          <p:cNvSpPr/>
          <p:nvPr/>
        </p:nvSpPr>
        <p:spPr>
          <a:xfrm>
            <a:off x="-243408" y="1921212"/>
            <a:ext cx="7051245" cy="1015663"/>
          </a:xfrm>
          <a:prstGeom prst="rect">
            <a:avLst/>
          </a:prstGeom>
        </p:spPr>
        <p:txBody>
          <a:bodyPr wrap="square">
            <a:spAutoFit/>
          </a:bodyPr>
          <a:lstStyle/>
          <a:p>
            <a:pPr marL="447675" lvl="1" indent="-92075">
              <a:buFont typeface="Arial" panose="020B0604020202020204" pitchFamily="34" charset="0"/>
              <a:buChar char="•"/>
            </a:pPr>
            <a:r>
              <a:rPr lang="fr-FR" sz="1200" dirty="0">
                <a:latin typeface="+mn-lt"/>
              </a:rPr>
              <a:t>Cette attestation :</a:t>
            </a:r>
          </a:p>
          <a:p>
            <a:pPr marL="527050" lvl="1" indent="-82550">
              <a:buFont typeface="Police système"/>
              <a:buChar char="-"/>
            </a:pPr>
            <a:r>
              <a:rPr lang="fr-FR" sz="1200" dirty="0">
                <a:latin typeface="+mn-lt"/>
              </a:rPr>
              <a:t>doit être signée au minimum par un Directeur de Plongée - Niveau 5 (DP-N5) licencié à la FFESSM,</a:t>
            </a:r>
          </a:p>
          <a:p>
            <a:pPr marL="527050" lvl="1" indent="-82550">
              <a:buFont typeface="Police système"/>
              <a:buChar char="-"/>
            </a:pPr>
            <a:r>
              <a:rPr lang="fr-FR" sz="1200" dirty="0">
                <a:latin typeface="+mn-lt"/>
              </a:rPr>
              <a:t>concerne uniquement les candidats titulaires du Niveau 2 au moment de la présentation de l’examen,</a:t>
            </a:r>
          </a:p>
          <a:p>
            <a:pPr marL="527050" lvl="1" indent="-82550">
              <a:buFont typeface="Police système"/>
              <a:buChar char="-"/>
            </a:pPr>
            <a:r>
              <a:rPr lang="fr-FR" sz="1200" dirty="0">
                <a:latin typeface="+mn-lt"/>
              </a:rPr>
              <a:t>ne concerne pas les candidats titulaires du niveau 3, du Guide de Palanquée – Niveau 4 (GP-N4) ainsi que les Directeurs de Plongée - Niveau 5 (DP-N5).</a:t>
            </a:r>
          </a:p>
        </p:txBody>
      </p:sp>
      <p:sp>
        <p:nvSpPr>
          <p:cNvPr id="7" name="Bouton d'action : Début 6">
            <a:hlinkClick r:id="rId3" action="ppaction://hlinksldjump" highlightClick="1"/>
            <a:extLst>
              <a:ext uri="{FF2B5EF4-FFF2-40B4-BE49-F238E27FC236}">
                <a16:creationId xmlns:a16="http://schemas.microsoft.com/office/drawing/2014/main" id="{A84C9E72-550B-2F44-AB59-305E480663F1}"/>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565346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3419" y="299937"/>
            <a:ext cx="4491161" cy="707886"/>
          </a:xfrm>
          <a:prstGeom prst="rect">
            <a:avLst/>
          </a:prstGeom>
        </p:spPr>
        <p:txBody>
          <a:bodyPr wrap="square">
            <a:spAutoFit/>
          </a:bodyPr>
          <a:lstStyle/>
          <a:p>
            <a:pPr algn="ctr" fontAlgn="auto">
              <a:spcBef>
                <a:spcPts val="0"/>
              </a:spcBef>
              <a:spcAft>
                <a:spcPts val="0"/>
              </a:spcAft>
              <a:defRPr/>
            </a:pPr>
            <a:r>
              <a:rPr lang="fr-FR" sz="2000" b="1" dirty="0">
                <a:solidFill>
                  <a:srgbClr val="0070C0"/>
                </a:solidFill>
                <a:latin typeface="+mn-lt"/>
                <a:cs typeface="+mn-cs"/>
              </a:rPr>
              <a:t>ATTESTATION DE LA NOTE </a:t>
            </a:r>
            <a:r>
              <a:rPr lang="fr-FR" sz="2000" b="1" dirty="0">
                <a:solidFill>
                  <a:schemeClr val="accent1"/>
                </a:solidFill>
                <a:latin typeface="+mn-lt"/>
                <a:cs typeface="+mn-cs"/>
              </a:rPr>
              <a:t>OBTENUE À </a:t>
            </a:r>
            <a:r>
              <a:rPr lang="fr-FR" sz="2000" b="1" dirty="0">
                <a:solidFill>
                  <a:srgbClr val="0070C0"/>
                </a:solidFill>
                <a:latin typeface="+mn-lt"/>
                <a:cs typeface="+mn-cs"/>
              </a:rPr>
              <a:t>L’ÉPREUVE DU MANNEQUIN DU GPN4</a:t>
            </a:r>
          </a:p>
        </p:txBody>
      </p:sp>
      <p:sp>
        <p:nvSpPr>
          <p:cNvPr id="50180" name="ZoneTexte 12"/>
          <p:cNvSpPr txBox="1">
            <a:spLocks noChangeArrowheads="1"/>
          </p:cNvSpPr>
          <p:nvPr/>
        </p:nvSpPr>
        <p:spPr bwMode="auto">
          <a:xfrm>
            <a:off x="1762125" y="5826125"/>
            <a:ext cx="4665663" cy="338138"/>
          </a:xfrm>
          <a:prstGeom prst="rect">
            <a:avLst/>
          </a:prstGeom>
          <a:noFill/>
          <a:ln w="9525">
            <a:noFill/>
            <a:miter lim="800000"/>
            <a:headEnd/>
            <a:tailEnd/>
          </a:ln>
        </p:spPr>
        <p:txBody>
          <a:bodyPr>
            <a:spAutoFit/>
          </a:bodyPr>
          <a:lstStyle/>
          <a:p>
            <a:pPr algn="ctr"/>
            <a:endParaRPr lang="fr-FR" sz="1600" dirty="0">
              <a:solidFill>
                <a:srgbClr val="0070C0"/>
              </a:solidFill>
              <a:latin typeface="Calibri" pitchFamily="34" charset="0"/>
            </a:endParaRPr>
          </a:p>
        </p:txBody>
      </p:sp>
      <p:sp>
        <p:nvSpPr>
          <p:cNvPr id="11" name="ZoneTexte 10">
            <a:extLst>
              <a:ext uri="{FF2B5EF4-FFF2-40B4-BE49-F238E27FC236}">
                <a16:creationId xmlns:a16="http://schemas.microsoft.com/office/drawing/2014/main" id="{EE086F34-F6E0-E948-99AA-089204304A9B}"/>
              </a:ext>
            </a:extLst>
          </p:cNvPr>
          <p:cNvSpPr txBox="1"/>
          <p:nvPr/>
        </p:nvSpPr>
        <p:spPr>
          <a:xfrm>
            <a:off x="175680" y="1093847"/>
            <a:ext cx="6348945" cy="4139595"/>
          </a:xfrm>
          <a:prstGeom prst="rect">
            <a:avLst/>
          </a:prstGeom>
          <a:noFill/>
          <a:ln w="25400">
            <a:solidFill>
              <a:schemeClr val="accent1"/>
            </a:solidFill>
          </a:ln>
        </p:spPr>
        <p:txBody>
          <a:bodyPr wrap="square" rtlCol="0">
            <a:spAutoFit/>
          </a:bodyPr>
          <a:lstStyle/>
          <a:p>
            <a:r>
              <a:rPr lang="fr-FR" sz="1100" b="1" dirty="0"/>
              <a:t>Partie à remplir par le candidat</a:t>
            </a:r>
          </a:p>
          <a:p>
            <a:endParaRPr lang="fr-FR" dirty="0"/>
          </a:p>
          <a:p>
            <a:r>
              <a:rPr lang="fr-FR" sz="1100" dirty="0"/>
              <a:t>Nom :                                                        Prénom :                            </a:t>
            </a:r>
          </a:p>
          <a:p>
            <a:endParaRPr lang="fr-FR" dirty="0"/>
          </a:p>
          <a:p>
            <a:r>
              <a:rPr lang="fr-FR" sz="1100" dirty="0"/>
              <a:t>Né(e) le :                                                   N° de Licence :</a:t>
            </a:r>
          </a:p>
          <a:p>
            <a:endParaRPr lang="fr-FR" dirty="0"/>
          </a:p>
          <a:p>
            <a:r>
              <a:rPr lang="fr-FR" sz="1100" dirty="0"/>
              <a:t>Adresse postale :</a:t>
            </a:r>
          </a:p>
          <a:p>
            <a:endParaRPr lang="fr-FR" dirty="0"/>
          </a:p>
          <a:p>
            <a:r>
              <a:rPr lang="fr-FR" sz="1100" dirty="0"/>
              <a:t>Adresse mail :                                                                     N° de téléphone :</a:t>
            </a:r>
          </a:p>
          <a:p>
            <a:endParaRPr lang="fr-FR" sz="2000" dirty="0"/>
          </a:p>
          <a:p>
            <a:r>
              <a:rPr lang="fr-FR" sz="1100" dirty="0"/>
              <a:t>Souhaite obtenir la note qui m’a été donnée à l’épreuve du mannequin du GPN4</a:t>
            </a:r>
          </a:p>
          <a:p>
            <a:endParaRPr lang="fr-FR" dirty="0"/>
          </a:p>
          <a:p>
            <a:r>
              <a:rPr lang="fr-FR" sz="1100" dirty="0"/>
              <a:t>Date de la session :                                  Lieu :</a:t>
            </a:r>
          </a:p>
          <a:p>
            <a:endParaRPr lang="fr-FR" dirty="0"/>
          </a:p>
          <a:p>
            <a:r>
              <a:rPr lang="fr-FR" sz="1100" dirty="0"/>
              <a:t>Je souhaite me présenter à l’examen d’initiateur </a:t>
            </a:r>
          </a:p>
          <a:p>
            <a:endParaRPr lang="fr-FR" sz="1600" dirty="0"/>
          </a:p>
          <a:p>
            <a:r>
              <a:rPr lang="fr-FR" sz="1100" dirty="0"/>
              <a:t>Date de la session :                                  Lieu :                                       Signature du demandeur : </a:t>
            </a:r>
          </a:p>
          <a:p>
            <a:endParaRPr lang="fr-FR" sz="2000" dirty="0"/>
          </a:p>
        </p:txBody>
      </p:sp>
      <p:sp>
        <p:nvSpPr>
          <p:cNvPr id="13" name="ZoneTexte 12">
            <a:extLst>
              <a:ext uri="{FF2B5EF4-FFF2-40B4-BE49-F238E27FC236}">
                <a16:creationId xmlns:a16="http://schemas.microsoft.com/office/drawing/2014/main" id="{9248EBD5-A298-114F-898E-10245E05DA12}"/>
              </a:ext>
            </a:extLst>
          </p:cNvPr>
          <p:cNvSpPr txBox="1"/>
          <p:nvPr/>
        </p:nvSpPr>
        <p:spPr>
          <a:xfrm>
            <a:off x="175679" y="5319466"/>
            <a:ext cx="6348945" cy="3247043"/>
          </a:xfrm>
          <a:prstGeom prst="rect">
            <a:avLst/>
          </a:prstGeom>
          <a:noFill/>
          <a:ln w="25400">
            <a:solidFill>
              <a:srgbClr val="0070C0"/>
            </a:solidFill>
          </a:ln>
        </p:spPr>
        <p:txBody>
          <a:bodyPr wrap="square" rtlCol="0">
            <a:spAutoFit/>
          </a:bodyPr>
          <a:lstStyle/>
          <a:p>
            <a:r>
              <a:rPr lang="fr-FR" sz="1100" b="1" dirty="0"/>
              <a:t>Partie à remplir par la CTR</a:t>
            </a:r>
          </a:p>
          <a:p>
            <a:endParaRPr lang="fr-FR" sz="1000" dirty="0"/>
          </a:p>
          <a:p>
            <a:r>
              <a:rPr lang="fr-FR" sz="1100" dirty="0"/>
              <a:t>Le Président de la CTR de :                                                                            certifie que :</a:t>
            </a:r>
          </a:p>
          <a:p>
            <a:endParaRPr lang="fr-FR" dirty="0"/>
          </a:p>
          <a:p>
            <a:r>
              <a:rPr lang="fr-FR" sz="1100" dirty="0"/>
              <a:t>Nom :                                                        Prénom  :</a:t>
            </a:r>
          </a:p>
          <a:p>
            <a:endParaRPr lang="fr-FR" dirty="0"/>
          </a:p>
          <a:p>
            <a:r>
              <a:rPr lang="fr-FR" sz="1100" dirty="0"/>
              <a:t>a obtenu(e) la note de :                       à l’épreuve de mannequin du GP-N4</a:t>
            </a:r>
          </a:p>
          <a:p>
            <a:endParaRPr lang="fr-FR" dirty="0"/>
          </a:p>
          <a:p>
            <a:r>
              <a:rPr lang="fr-FR" sz="1100" dirty="0"/>
              <a:t>Date de la session :                                  Lieu :</a:t>
            </a:r>
          </a:p>
          <a:p>
            <a:endParaRPr lang="fr-FR" dirty="0"/>
          </a:p>
          <a:p>
            <a:pPr algn="ctr"/>
            <a:r>
              <a:rPr lang="fr-FR" sz="1100" dirty="0"/>
              <a:t>Date de l’attestation, cachet et signature du Président de la CTR ayant délivré le GP-N4</a:t>
            </a:r>
          </a:p>
          <a:p>
            <a:endParaRPr lang="fr-FR" sz="1100" dirty="0"/>
          </a:p>
          <a:p>
            <a:endParaRPr lang="fr-FR" sz="1100" dirty="0"/>
          </a:p>
          <a:p>
            <a:endParaRPr lang="fr-FR" sz="1100" dirty="0"/>
          </a:p>
          <a:p>
            <a:endParaRPr lang="fr-FR" sz="1200" dirty="0"/>
          </a:p>
          <a:p>
            <a:endParaRPr lang="fr-FR" sz="1200" dirty="0"/>
          </a:p>
        </p:txBody>
      </p:sp>
      <p:sp>
        <p:nvSpPr>
          <p:cNvPr id="15" name="Rectangle 14">
            <a:extLst>
              <a:ext uri="{FF2B5EF4-FFF2-40B4-BE49-F238E27FC236}">
                <a16:creationId xmlns:a16="http://schemas.microsoft.com/office/drawing/2014/main" id="{D083FE24-DA2C-144E-AD2D-B7973FFF4963}"/>
              </a:ext>
            </a:extLst>
          </p:cNvPr>
          <p:cNvSpPr/>
          <p:nvPr/>
        </p:nvSpPr>
        <p:spPr>
          <a:xfrm>
            <a:off x="26573" y="8582242"/>
            <a:ext cx="6234949" cy="1269578"/>
          </a:xfrm>
          <a:prstGeom prst="rect">
            <a:avLst/>
          </a:prstGeom>
        </p:spPr>
        <p:txBody>
          <a:bodyPr wrap="square">
            <a:spAutoFit/>
          </a:bodyPr>
          <a:lstStyle/>
          <a:p>
            <a:pPr marL="4763">
              <a:spcAft>
                <a:spcPts val="0"/>
              </a:spcAft>
            </a:pPr>
            <a:r>
              <a:rPr lang="fr-FR" sz="1050" b="1" dirty="0">
                <a:latin typeface="+mn-lt"/>
                <a:ea typeface="SimSun" panose="02010600030101010101" pitchFamily="2" charset="-122"/>
                <a:cs typeface="Times New Roman" panose="02020603050405020304" pitchFamily="18" charset="0"/>
              </a:rPr>
              <a:t>Nota :</a:t>
            </a:r>
          </a:p>
          <a:p>
            <a:pPr marL="93663" lvl="0" indent="-88900">
              <a:spcAft>
                <a:spcPts val="0"/>
              </a:spcAft>
              <a:buFont typeface="Arial" panose="020B0604020202020204" pitchFamily="34" charset="0"/>
              <a:buChar char="•"/>
            </a:pPr>
            <a:r>
              <a:rPr lang="fr-FR" sz="1100" dirty="0">
                <a:latin typeface="+mn-lt"/>
                <a:ea typeface="Times New Roman" panose="02020603050405020304" pitchFamily="18" charset="0"/>
                <a:cs typeface="Times New Roman" panose="02020603050405020304" pitchFamily="18" charset="0"/>
              </a:rPr>
              <a:t>Cette attestation permet au candidat ayant passé le GPN4 depuis moins de 3 ans à la date de l’examen initiateur et ayant obtenu une note supérieure ou égale à 10/20 à cette épreuve, de reporter cette note sur l’épreuve de mannequin de l’initiateur et d’en être dispensé.</a:t>
            </a:r>
          </a:p>
          <a:p>
            <a:pPr marL="93663" lvl="0" indent="-88900">
              <a:spcAft>
                <a:spcPts val="0"/>
              </a:spcAft>
              <a:buFont typeface="Arial" panose="020B0604020202020204" pitchFamily="34" charset="0"/>
              <a:buChar char="•"/>
            </a:pPr>
            <a:r>
              <a:rPr lang="fr-FR" sz="1100" dirty="0">
                <a:latin typeface="+mn-lt"/>
                <a:ea typeface="Times New Roman" panose="02020603050405020304" pitchFamily="18" charset="0"/>
                <a:cs typeface="Times New Roman" panose="02020603050405020304" pitchFamily="18" charset="0"/>
              </a:rPr>
              <a:t>Elle doit être envoyée à la CTR dans laquelle l’examen GP-N4 s’est déroulé, au moins 1 mois</a:t>
            </a:r>
          </a:p>
          <a:p>
            <a:pPr marL="90488" lvl="0">
              <a:spcAft>
                <a:spcPts val="0"/>
              </a:spcAft>
            </a:pPr>
            <a:r>
              <a:rPr lang="fr-FR" sz="1100" dirty="0">
                <a:latin typeface="+mn-lt"/>
                <a:ea typeface="Times New Roman" panose="02020603050405020304" pitchFamily="18" charset="0"/>
                <a:cs typeface="Times New Roman" panose="02020603050405020304" pitchFamily="18" charset="0"/>
              </a:rPr>
              <a:t>avant l’examen initiateur et doit préciser sa date et son lieu.</a:t>
            </a:r>
          </a:p>
          <a:p>
            <a:pPr marL="93663" lvl="0" indent="-88900">
              <a:spcAft>
                <a:spcPts val="0"/>
              </a:spcAft>
              <a:buFont typeface="Arial" panose="020B0604020202020204" pitchFamily="34" charset="0"/>
              <a:buChar char="•"/>
            </a:pPr>
            <a:r>
              <a:rPr lang="fr-FR" sz="1100" dirty="0">
                <a:latin typeface="+mn-lt"/>
                <a:ea typeface="Times New Roman" panose="02020603050405020304" pitchFamily="18" charset="0"/>
                <a:cs typeface="Times New Roman" panose="02020603050405020304" pitchFamily="18" charset="0"/>
              </a:rPr>
              <a:t>Elle sera renvoyée par la CTR au candidat qui devra la présenter à l’inscription de l’examen initiateur</a:t>
            </a:r>
            <a:r>
              <a:rPr lang="fr-FR" sz="1100" dirty="0">
                <a:solidFill>
                  <a:srgbClr val="000080"/>
                </a:solidFill>
                <a:latin typeface="+mn-lt"/>
                <a:ea typeface="Times New Roman" panose="02020603050405020304" pitchFamily="18" charset="0"/>
                <a:cs typeface="Times New Roman" panose="02020603050405020304" pitchFamily="18" charset="0"/>
              </a:rPr>
              <a:t>.</a:t>
            </a:r>
            <a:endParaRPr lang="fr-FR" sz="1100" dirty="0">
              <a:solidFill>
                <a:srgbClr val="244061"/>
              </a:solidFill>
              <a:effectLst/>
              <a:latin typeface="+mn-lt"/>
              <a:ea typeface="Times New Roman" panose="02020603050405020304" pitchFamily="18" charset="0"/>
              <a:cs typeface="Times New Roman" panose="02020603050405020304" pitchFamily="18" charset="0"/>
            </a:endParaRPr>
          </a:p>
        </p:txBody>
      </p:sp>
      <p:sp>
        <p:nvSpPr>
          <p:cNvPr id="7" name="Bouton d'action : Début 6">
            <a:hlinkClick r:id="rId3" action="ppaction://hlinksldjump" highlightClick="1"/>
            <a:extLst>
              <a:ext uri="{FF2B5EF4-FFF2-40B4-BE49-F238E27FC236}">
                <a16:creationId xmlns:a16="http://schemas.microsoft.com/office/drawing/2014/main" id="{EDDA1055-C485-3A40-97A8-9145B95B2876}"/>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855090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oneTexte 12"/>
          <p:cNvSpPr txBox="1">
            <a:spLocks noChangeArrowheads="1"/>
          </p:cNvSpPr>
          <p:nvPr/>
        </p:nvSpPr>
        <p:spPr bwMode="auto">
          <a:xfrm>
            <a:off x="750019" y="842638"/>
            <a:ext cx="5357961" cy="400110"/>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MODULE COMPLÉMENTAIRE 6 – 20 MÈTRES</a:t>
            </a:r>
            <a:endParaRPr lang="fr-FR" sz="2000" dirty="0">
              <a:solidFill>
                <a:srgbClr val="0070C0"/>
              </a:solidFill>
              <a:latin typeface="+mn-lt"/>
            </a:endParaRPr>
          </a:p>
        </p:txBody>
      </p:sp>
      <p:sp>
        <p:nvSpPr>
          <p:cNvPr id="4" name="ZoneTexte 3">
            <a:extLst>
              <a:ext uri="{FF2B5EF4-FFF2-40B4-BE49-F238E27FC236}">
                <a16:creationId xmlns:a16="http://schemas.microsoft.com/office/drawing/2014/main" id="{96D4D867-26A4-4BFC-9976-239869E88890}"/>
              </a:ext>
            </a:extLst>
          </p:cNvPr>
          <p:cNvSpPr txBox="1"/>
          <p:nvPr/>
        </p:nvSpPr>
        <p:spPr>
          <a:xfrm>
            <a:off x="116632" y="1316233"/>
            <a:ext cx="6741368" cy="6001643"/>
          </a:xfrm>
          <a:prstGeom prst="rect">
            <a:avLst/>
          </a:prstGeom>
          <a:noFill/>
        </p:spPr>
        <p:txBody>
          <a:bodyPr wrap="square" rtlCol="0">
            <a:spAutoFit/>
          </a:bodyPr>
          <a:lstStyle/>
          <a:p>
            <a:pPr marL="88900" indent="-88900">
              <a:buFont typeface="Arial" panose="020B0604020202020204" pitchFamily="34" charset="0"/>
              <a:buChar char="•"/>
            </a:pPr>
            <a:r>
              <a:rPr lang="fr-FR" sz="1200" dirty="0">
                <a:latin typeface="+mn-lt"/>
              </a:rPr>
              <a:t>Ce module est facultatif mais fortement recommandé par la CTN.</a:t>
            </a:r>
          </a:p>
          <a:p>
            <a:pPr marL="88900" indent="-88900">
              <a:buFont typeface="Arial" panose="020B0604020202020204" pitchFamily="34" charset="0"/>
              <a:buChar char="•"/>
            </a:pPr>
            <a:r>
              <a:rPr lang="fr-FR" sz="1200" dirty="0">
                <a:latin typeface="+mn-lt"/>
              </a:rPr>
              <a:t>Il est uniquement destiné aux candidats titulaires de l’initiateur de la FFESSM et du GPN4 de la FFESSM.</a:t>
            </a:r>
          </a:p>
          <a:p>
            <a:pPr marL="88900" indent="-88900">
              <a:buFont typeface="Arial" panose="020B0604020202020204" pitchFamily="34" charset="0"/>
              <a:buChar char="•"/>
            </a:pPr>
            <a:r>
              <a:rPr lang="fr-FR" sz="1200" dirty="0">
                <a:latin typeface="+mn-lt"/>
              </a:rPr>
              <a:t>Ses objectifs sont d’acquérir des compléments méthodologiques :</a:t>
            </a:r>
          </a:p>
          <a:p>
            <a:pPr marL="274638" indent="-88900">
              <a:buFontTx/>
              <a:buChar char="-"/>
            </a:pPr>
            <a:r>
              <a:rPr lang="fr-FR" sz="1200" dirty="0">
                <a:latin typeface="+mn-lt"/>
              </a:rPr>
              <a:t>pour être capable d’organiser la plongée et enseigner dans la zone de 6 à 20 mètres,</a:t>
            </a:r>
          </a:p>
          <a:p>
            <a:pPr marL="274638" indent="-88900">
              <a:buFontTx/>
              <a:buChar char="-"/>
            </a:pPr>
            <a:r>
              <a:rPr lang="fr-FR" sz="1200" dirty="0">
                <a:latin typeface="+mn-lt"/>
              </a:rPr>
              <a:t>pour réaliser des cours théoriques jusqu’au niveau 2.</a:t>
            </a:r>
          </a:p>
          <a:p>
            <a:endParaRPr lang="fr-FR" sz="2000" dirty="0">
              <a:latin typeface="+mn-lt"/>
            </a:endParaRPr>
          </a:p>
          <a:p>
            <a:pPr algn="ctr"/>
            <a:r>
              <a:rPr lang="fr-FR" sz="2000" b="1" dirty="0">
                <a:solidFill>
                  <a:srgbClr val="0070C0"/>
                </a:solidFill>
                <a:latin typeface="+mn-lt"/>
              </a:rPr>
              <a:t>RÈGLES D’ORGANISATION</a:t>
            </a:r>
          </a:p>
          <a:p>
            <a:pPr marL="93663" indent="-84138"/>
            <a:endParaRPr lang="fr-FR" sz="1200" dirty="0">
              <a:latin typeface="+mn-lt"/>
            </a:endParaRPr>
          </a:p>
          <a:p>
            <a:pPr marL="93663" lvl="0" indent="-84138">
              <a:buFont typeface="Arial" panose="020B0604020202020204" pitchFamily="34" charset="0"/>
              <a:buChar char="•"/>
            </a:pPr>
            <a:r>
              <a:rPr lang="fr-FR" sz="1200" dirty="0">
                <a:latin typeface="+mn-lt"/>
              </a:rPr>
              <a:t>L’organisation de ce module relève de la CTR qui peut la déléguer à un Codep, un club associatif ou une SCA. </a:t>
            </a:r>
          </a:p>
          <a:p>
            <a:pPr marL="93663" lvl="0" indent="-84138">
              <a:buFont typeface="Arial" panose="020B0604020202020204" pitchFamily="34" charset="0"/>
              <a:buChar char="•"/>
            </a:pPr>
            <a:r>
              <a:rPr lang="fr-FR" sz="1200" dirty="0">
                <a:latin typeface="+mn-lt"/>
              </a:rPr>
              <a:t>Pour les SCIA et les structures non rattachées à une CTR, l’accord du Président de la CTN est requis.</a:t>
            </a:r>
          </a:p>
          <a:p>
            <a:pPr marL="93663" indent="-84138">
              <a:buFont typeface="Arial" panose="020B0604020202020204" pitchFamily="34" charset="0"/>
              <a:buChar char="•"/>
            </a:pPr>
            <a:r>
              <a:rPr lang="fr-FR" sz="1200" dirty="0">
                <a:latin typeface="+mn-lt"/>
              </a:rPr>
              <a:t>Une demande doit être formulée au Président de la CTR 1 mois avant son début.</a:t>
            </a:r>
          </a:p>
          <a:p>
            <a:pPr marL="93663" indent="-84138">
              <a:buFont typeface="Arial" panose="020B0604020202020204" pitchFamily="34" charset="0"/>
              <a:buChar char="•"/>
            </a:pPr>
            <a:r>
              <a:rPr lang="fr-FR" sz="1200" dirty="0">
                <a:latin typeface="+mn-lt"/>
              </a:rPr>
              <a:t>Le Président de la CTR désigne le directeur de stage, qui est au moins MF2, ou MF2 associé de la FFESSM, ou BEES2, ou DES-JEPS, licencié à la FFESSM. </a:t>
            </a:r>
          </a:p>
          <a:p>
            <a:pPr marL="93663" indent="-84138">
              <a:buFont typeface="Arial" panose="020B0604020202020204" pitchFamily="34" charset="0"/>
              <a:buChar char="•"/>
            </a:pPr>
            <a:endParaRPr lang="fr-FR" sz="1200" dirty="0">
              <a:latin typeface="+mn-lt"/>
            </a:endParaRPr>
          </a:p>
          <a:p>
            <a:pPr marL="93663" indent="-84138">
              <a:buFont typeface="Arial" panose="020B0604020202020204" pitchFamily="34" charset="0"/>
              <a:buChar char="•"/>
            </a:pPr>
            <a:r>
              <a:rPr lang="fr-FR" sz="1200" dirty="0">
                <a:latin typeface="+mn-lt"/>
              </a:rPr>
              <a:t> La durée globale est de 14 heures de formation pouvant être réparties dans un délai d’un mois au maximum.</a:t>
            </a:r>
          </a:p>
          <a:p>
            <a:pPr marL="88900" indent="-88900">
              <a:buFont typeface="Arial" panose="020B0604020202020204" pitchFamily="34" charset="0"/>
              <a:buChar char="•"/>
            </a:pPr>
            <a:r>
              <a:rPr lang="fr-FR" sz="1200" dirty="0">
                <a:latin typeface="+mn-lt"/>
              </a:rPr>
              <a:t>Elle se décompose en :</a:t>
            </a:r>
          </a:p>
          <a:p>
            <a:pPr marL="274638" indent="-88900"/>
            <a:r>
              <a:rPr lang="fr-FR" sz="1200" dirty="0">
                <a:latin typeface="+mn-lt"/>
              </a:rPr>
              <a:t>- 7 heures de formation théorique.</a:t>
            </a:r>
          </a:p>
          <a:p>
            <a:pPr marL="274638" indent="-88900">
              <a:buFontTx/>
              <a:buChar char="-"/>
            </a:pPr>
            <a:r>
              <a:rPr lang="fr-FR" sz="1200" dirty="0">
                <a:latin typeface="+mn-lt"/>
              </a:rPr>
              <a:t>Au moins 4 plongées entre 15 et 20 mètres en milieu naturel encadrées par un E3-TSI minimum présent dans la palanquée. </a:t>
            </a:r>
          </a:p>
          <a:p>
            <a:pPr marL="92075" indent="-85725">
              <a:buFont typeface="Arial" panose="020B0604020202020204" pitchFamily="34" charset="0"/>
              <a:buChar char="•"/>
            </a:pPr>
            <a:r>
              <a:rPr lang="fr-FR" sz="1200" b="1" dirty="0">
                <a:latin typeface="+mn-lt"/>
              </a:rPr>
              <a:t>Rappel</a:t>
            </a:r>
            <a:r>
              <a:rPr lang="fr-FR" sz="1200" dirty="0">
                <a:latin typeface="+mn-lt"/>
              </a:rPr>
              <a:t> : les plongées doivent être réalisées en milieu naturel (mer, lac, carrière) à l’exclusion des piscines et fosses de plongée, quelle qu’en soit la profondeur.  </a:t>
            </a:r>
          </a:p>
          <a:p>
            <a:pPr marL="88900" indent="-88900">
              <a:buFont typeface="Arial" panose="020B0604020202020204" pitchFamily="34" charset="0"/>
              <a:buChar char="•"/>
            </a:pPr>
            <a:r>
              <a:rPr lang="fr-FR" sz="1200" dirty="0">
                <a:latin typeface="+mn-lt"/>
              </a:rPr>
              <a:t>Remarque : pour faciliter la lecture, les éléments développés au E1 sont en caractères normaux et les nouveautés apparaissent en caractères gras. </a:t>
            </a:r>
          </a:p>
          <a:p>
            <a:pPr marL="88900" indent="-88900">
              <a:buFont typeface="Arial" panose="020B0604020202020204" pitchFamily="34" charset="0"/>
              <a:buChar char="•"/>
            </a:pPr>
            <a:endParaRPr lang="fr-FR" sz="2000" dirty="0">
              <a:latin typeface="+mn-lt"/>
            </a:endParaRPr>
          </a:p>
          <a:p>
            <a:pPr marL="88900" indent="-88900">
              <a:buFont typeface="Arial" panose="020B0604020202020204" pitchFamily="34" charset="0"/>
              <a:buChar char="•"/>
            </a:pPr>
            <a:endParaRPr lang="fr-FR" sz="1200" dirty="0">
              <a:latin typeface="+mn-lt"/>
            </a:endParaRPr>
          </a:p>
          <a:p>
            <a:pPr marL="88900" indent="-88900">
              <a:buFont typeface="Arial" panose="020B0604020202020204" pitchFamily="34" charset="0"/>
              <a:buChar char="•"/>
            </a:pPr>
            <a:endParaRPr lang="fr-FR" sz="1200" dirty="0">
              <a:latin typeface="+mn-lt"/>
            </a:endParaRPr>
          </a:p>
          <a:p>
            <a:pPr marL="88900" indent="-88900">
              <a:buFont typeface="Arial" panose="020B0604020202020204" pitchFamily="34" charset="0"/>
              <a:buChar char="•"/>
            </a:pPr>
            <a:endParaRPr lang="fr-FR" sz="1200" dirty="0">
              <a:latin typeface="+mn-lt"/>
            </a:endParaRPr>
          </a:p>
          <a:p>
            <a:endParaRPr lang="fr-FR" sz="1200" dirty="0">
              <a:highlight>
                <a:srgbClr val="FFFF00"/>
              </a:highlight>
              <a:latin typeface="+mn-lt"/>
            </a:endParaRPr>
          </a:p>
        </p:txBody>
      </p:sp>
      <p:sp>
        <p:nvSpPr>
          <p:cNvPr id="7" name="ZoneTexte 18">
            <a:extLst>
              <a:ext uri="{FF2B5EF4-FFF2-40B4-BE49-F238E27FC236}">
                <a16:creationId xmlns:a16="http://schemas.microsoft.com/office/drawing/2014/main" id="{BEEFAC6B-0079-3141-ACF7-50D0C31332BF}"/>
              </a:ext>
            </a:extLst>
          </p:cNvPr>
          <p:cNvSpPr txBox="1">
            <a:spLocks noChangeArrowheads="1"/>
          </p:cNvSpPr>
          <p:nvPr/>
        </p:nvSpPr>
        <p:spPr bwMode="auto">
          <a:xfrm>
            <a:off x="548680" y="6589692"/>
            <a:ext cx="5254625" cy="400110"/>
          </a:xfrm>
          <a:prstGeom prst="rect">
            <a:avLst/>
          </a:prstGeom>
          <a:noFill/>
          <a:ln w="9525">
            <a:noFill/>
            <a:miter lim="800000"/>
            <a:headEnd/>
            <a:tailEnd/>
          </a:ln>
        </p:spPr>
        <p:txBody>
          <a:bodyPr>
            <a:spAutoFit/>
          </a:bodyPr>
          <a:lstStyle/>
          <a:p>
            <a:pPr algn="ctr"/>
            <a:r>
              <a:rPr lang="fr-FR" sz="2000" b="1" dirty="0">
                <a:solidFill>
                  <a:srgbClr val="0070C0"/>
                </a:solidFill>
                <a:latin typeface="+mn-lt"/>
              </a:rPr>
              <a:t>ARCHITECTURE GÉNÉRALE DU MODULE </a:t>
            </a:r>
            <a:endParaRPr lang="fr-FR" sz="2000" dirty="0">
              <a:solidFill>
                <a:srgbClr val="0070C0"/>
              </a:solidFill>
              <a:latin typeface="+mn-lt"/>
            </a:endParaRPr>
          </a:p>
        </p:txBody>
      </p:sp>
      <p:sp>
        <p:nvSpPr>
          <p:cNvPr id="9" name="Rectangle : coins arrondis 8">
            <a:hlinkClick r:id="rId3" action="ppaction://hlinksldjump"/>
            <a:extLst>
              <a:ext uri="{FF2B5EF4-FFF2-40B4-BE49-F238E27FC236}">
                <a16:creationId xmlns:a16="http://schemas.microsoft.com/office/drawing/2014/main" id="{933A479F-4045-594A-AFD7-E5DCFE12B9DE}"/>
              </a:ext>
            </a:extLst>
          </p:cNvPr>
          <p:cNvSpPr/>
          <p:nvPr/>
        </p:nvSpPr>
        <p:spPr>
          <a:xfrm>
            <a:off x="922155" y="8589767"/>
            <a:ext cx="1302917" cy="575866"/>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dirty="0">
                <a:solidFill>
                  <a:schemeClr val="tx1"/>
                </a:solidFill>
                <a:cs typeface="Arial" charset="0"/>
                <a:hlinkClick r:id="rId4" action="ppaction://hlinksldjump"/>
              </a:rPr>
              <a:t>Concevoir</a:t>
            </a:r>
            <a:endParaRPr lang="fr-FR" sz="2000" dirty="0">
              <a:solidFill>
                <a:schemeClr val="tx1"/>
              </a:solidFill>
              <a:cs typeface="Arial" charset="0"/>
            </a:endParaRPr>
          </a:p>
        </p:txBody>
      </p:sp>
      <p:sp>
        <p:nvSpPr>
          <p:cNvPr id="10" name="Rectangle : coins arrondis 9">
            <a:extLst>
              <a:ext uri="{FF2B5EF4-FFF2-40B4-BE49-F238E27FC236}">
                <a16:creationId xmlns:a16="http://schemas.microsoft.com/office/drawing/2014/main" id="{BB25BB32-2CF5-6B4D-B51A-99C28A9FF54E}"/>
              </a:ext>
            </a:extLst>
          </p:cNvPr>
          <p:cNvSpPr/>
          <p:nvPr/>
        </p:nvSpPr>
        <p:spPr>
          <a:xfrm>
            <a:off x="2784994" y="8589767"/>
            <a:ext cx="1302920" cy="575866"/>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cs typeface="Arial" panose="020B0604020202020204" pitchFamily="34" charset="0"/>
                <a:hlinkClick r:id="rId5" action="ppaction://hlinksldjump"/>
              </a:rPr>
              <a:t>Réaliser</a:t>
            </a:r>
            <a:endParaRPr lang="fr-FR" sz="2000" dirty="0">
              <a:solidFill>
                <a:schemeClr val="tx1"/>
              </a:solidFill>
              <a:cs typeface="Arial" panose="020B0604020202020204" pitchFamily="34" charset="0"/>
            </a:endParaRPr>
          </a:p>
        </p:txBody>
      </p:sp>
      <p:cxnSp>
        <p:nvCxnSpPr>
          <p:cNvPr id="12" name="Connecteur droit avec flèche 11">
            <a:extLst>
              <a:ext uri="{FF2B5EF4-FFF2-40B4-BE49-F238E27FC236}">
                <a16:creationId xmlns:a16="http://schemas.microsoft.com/office/drawing/2014/main" id="{D397E685-38ED-3549-AC25-35571219A731}"/>
              </a:ext>
            </a:extLst>
          </p:cNvPr>
          <p:cNvCxnSpPr>
            <a:cxnSpLocks/>
          </p:cNvCxnSpPr>
          <p:nvPr/>
        </p:nvCxnSpPr>
        <p:spPr>
          <a:xfrm>
            <a:off x="1573613" y="7972980"/>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100C6676-6DAB-764D-A439-7D3519AC3A71}"/>
              </a:ext>
            </a:extLst>
          </p:cNvPr>
          <p:cNvCxnSpPr>
            <a:cxnSpLocks/>
          </p:cNvCxnSpPr>
          <p:nvPr/>
        </p:nvCxnSpPr>
        <p:spPr>
          <a:xfrm>
            <a:off x="3428999" y="8010828"/>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a:extLst>
              <a:ext uri="{FF2B5EF4-FFF2-40B4-BE49-F238E27FC236}">
                <a16:creationId xmlns:a16="http://schemas.microsoft.com/office/drawing/2014/main" id="{8D3C4B67-9342-0A47-87FD-41D95470EAB1}"/>
              </a:ext>
            </a:extLst>
          </p:cNvPr>
          <p:cNvCxnSpPr>
            <a:cxnSpLocks/>
          </p:cNvCxnSpPr>
          <p:nvPr/>
        </p:nvCxnSpPr>
        <p:spPr>
          <a:xfrm>
            <a:off x="5299296" y="8010828"/>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7" name="Rectangle à coins arrondis 44">
            <a:extLst>
              <a:ext uri="{FF2B5EF4-FFF2-40B4-BE49-F238E27FC236}">
                <a16:creationId xmlns:a16="http://schemas.microsoft.com/office/drawing/2014/main" id="{4663A9DE-022A-1F43-A73C-DF704A4ECBC8}"/>
              </a:ext>
            </a:extLst>
          </p:cNvPr>
          <p:cNvSpPr/>
          <p:nvPr/>
        </p:nvSpPr>
        <p:spPr>
          <a:xfrm>
            <a:off x="892322" y="7250098"/>
            <a:ext cx="5043504" cy="544512"/>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Acte d’enseignement : compléments </a:t>
            </a:r>
          </a:p>
        </p:txBody>
      </p:sp>
      <p:sp>
        <p:nvSpPr>
          <p:cNvPr id="18" name="Rectangle : coins arrondis 17">
            <a:extLst>
              <a:ext uri="{FF2B5EF4-FFF2-40B4-BE49-F238E27FC236}">
                <a16:creationId xmlns:a16="http://schemas.microsoft.com/office/drawing/2014/main" id="{FB0C94C4-3AF4-3941-8B9E-B70E215A6F41}"/>
              </a:ext>
            </a:extLst>
          </p:cNvPr>
          <p:cNvSpPr/>
          <p:nvPr/>
        </p:nvSpPr>
        <p:spPr>
          <a:xfrm>
            <a:off x="4647836" y="8589767"/>
            <a:ext cx="1302920" cy="575866"/>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dirty="0">
                <a:solidFill>
                  <a:schemeClr val="tx1"/>
                </a:solidFill>
                <a:cs typeface="Arial" panose="020B0604020202020204" pitchFamily="34" charset="0"/>
                <a:hlinkClick r:id="rId6" action="ppaction://hlinksldjump"/>
              </a:rPr>
              <a:t>Évaluer</a:t>
            </a:r>
            <a:endParaRPr lang="fr-FR" sz="2000" dirty="0">
              <a:solidFill>
                <a:schemeClr val="tx1"/>
              </a:solidFill>
              <a:cs typeface="Arial" panose="020B0604020202020204" pitchFamily="34" charset="0"/>
            </a:endParaRPr>
          </a:p>
        </p:txBody>
      </p:sp>
    </p:spTree>
    <p:extLst>
      <p:ext uri="{BB962C8B-B14F-4D97-AF65-F5344CB8AC3E}">
        <p14:creationId xmlns:p14="http://schemas.microsoft.com/office/powerpoint/2010/main" val="754441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oneTexte 12"/>
          <p:cNvSpPr txBox="1">
            <a:spLocks noChangeArrowheads="1"/>
          </p:cNvSpPr>
          <p:nvPr/>
        </p:nvSpPr>
        <p:spPr bwMode="auto">
          <a:xfrm>
            <a:off x="1026105" y="488608"/>
            <a:ext cx="5025703" cy="677108"/>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MODULE </a:t>
            </a:r>
            <a:r>
              <a:rPr lang="fr-FR" sz="2000" b="1" dirty="0">
                <a:solidFill>
                  <a:schemeClr val="accent1"/>
                </a:solidFill>
                <a:latin typeface="+mn-lt"/>
              </a:rPr>
              <a:t>COMPLÉMENTAIRE 6 – 20 MÈTRES</a:t>
            </a:r>
          </a:p>
          <a:p>
            <a:pPr algn="ctr"/>
            <a:r>
              <a:rPr lang="fr-FR" b="1" dirty="0">
                <a:solidFill>
                  <a:srgbClr val="0070C0"/>
                </a:solidFill>
                <a:latin typeface="+mn-lt"/>
              </a:rPr>
              <a:t>CONCEVOIR</a:t>
            </a:r>
            <a:endParaRPr lang="fr-FR"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2011014262"/>
              </p:ext>
            </p:extLst>
          </p:nvPr>
        </p:nvGraphicFramePr>
        <p:xfrm>
          <a:off x="111918" y="1250335"/>
          <a:ext cx="6634163" cy="7513258"/>
        </p:xfrm>
        <a:graphic>
          <a:graphicData uri="http://schemas.openxmlformats.org/drawingml/2006/table">
            <a:tbl>
              <a:tblPr firstRow="1" bandRow="1">
                <a:tableStyleId>{5C22544A-7EE6-4342-B048-85BDC9FD1C3A}</a:tableStyleId>
              </a:tblPr>
              <a:tblGrid>
                <a:gridCol w="1665883">
                  <a:extLst>
                    <a:ext uri="{9D8B030D-6E8A-4147-A177-3AD203B41FA5}">
                      <a16:colId xmlns:a16="http://schemas.microsoft.com/office/drawing/2014/main" val="20000"/>
                    </a:ext>
                  </a:extLst>
                </a:gridCol>
                <a:gridCol w="4968280">
                  <a:extLst>
                    <a:ext uri="{9D8B030D-6E8A-4147-A177-3AD203B41FA5}">
                      <a16:colId xmlns:a16="http://schemas.microsoft.com/office/drawing/2014/main" val="20001"/>
                    </a:ext>
                  </a:extLst>
                </a:gridCol>
              </a:tblGrid>
              <a:tr h="470321">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792184">
                <a:tc>
                  <a:txBody>
                    <a:bodyPr/>
                    <a:lstStyle/>
                    <a:p>
                      <a:pPr marL="6350" indent="0">
                        <a:tabLst/>
                      </a:pPr>
                      <a:r>
                        <a:rPr lang="fr-FR" sz="1200" i="0" kern="1200" dirty="0">
                          <a:solidFill>
                            <a:schemeClr val="dk1"/>
                          </a:solidFill>
                          <a:effectLst/>
                          <a:latin typeface="+mn-lt"/>
                          <a:ea typeface="+mn-ea"/>
                          <a:cs typeface="Arial" panose="020B0604020202020204" pitchFamily="34" charset="0"/>
                        </a:rPr>
                        <a:t>Définir des objectifs de formation sur la base des contenus à enseigner.</a:t>
                      </a:r>
                      <a:endParaRPr lang="fr-FR" sz="1200" i="0" dirty="0">
                        <a:latin typeface="+mn-lt"/>
                        <a:cs typeface="Arial" panose="020B0604020202020204" pitchFamily="34" charset="0"/>
                      </a:endParaRP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Identifier la nature du contenu à enseigner.</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Distinguer les notions de compétence et de capacité.</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Aborder la notion d’objectif en terme « d’intention » qui peut être précisée en fonction du contexte (objectif final pour une compétence, objectif intermédiaire pour une capacité, objectif de séance, etc.).</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Aborder la notion de progression sur le plan de la gestion de la difficulté et de celle du volume de l’apprentissage. Il en découle la notion de séance et de séquence.</a:t>
                      </a:r>
                    </a:p>
                  </a:txBody>
                  <a:tcPr anchor="ctr"/>
                </a:tc>
                <a:extLst>
                  <a:ext uri="{0D108BD9-81ED-4DB2-BD59-A6C34878D82A}">
                    <a16:rowId xmlns:a16="http://schemas.microsoft.com/office/drawing/2014/main" val="10001"/>
                  </a:ext>
                </a:extLst>
              </a:tr>
              <a:tr h="1114813">
                <a:tc>
                  <a:txBody>
                    <a:bodyPr/>
                    <a:lstStyle/>
                    <a:p>
                      <a:r>
                        <a:rPr lang="fr-FR" sz="1200" i="0" dirty="0">
                          <a:latin typeface="+mn-lt"/>
                          <a:cs typeface="Arial" panose="020B0604020202020204" pitchFamily="34" charset="0"/>
                        </a:rPr>
                        <a:t>Positionner l’enseignement dans le cursus.</a:t>
                      </a:r>
                    </a:p>
                  </a:txBody>
                  <a:tcPr anchor="ctr"/>
                </a:tc>
                <a:tc>
                  <a:txBody>
                    <a:bodyPr/>
                    <a:lstStyle/>
                    <a:p>
                      <a:pPr marL="92075" indent="-92075">
                        <a:buFont typeface="Arial" panose="020B0604020202020204" pitchFamily="34" charset="0"/>
                        <a:buChar char="•"/>
                        <a:tabLst/>
                      </a:pPr>
                      <a:r>
                        <a:rPr lang="fr-FR" sz="1200" i="0" dirty="0">
                          <a:latin typeface="+mn-lt"/>
                          <a:cs typeface="Arial" panose="020B0604020202020204" pitchFamily="34" charset="0"/>
                        </a:rPr>
                        <a:t>Le positionnement s’appuie sur la notion d’acquis et de prérequis.</a:t>
                      </a:r>
                    </a:p>
                    <a:p>
                      <a:pPr marL="92075" indent="-92075">
                        <a:buFont typeface="Arial" panose="020B0604020202020204" pitchFamily="34" charset="0"/>
                        <a:buChar char="•"/>
                        <a:tabLst/>
                      </a:pPr>
                      <a:r>
                        <a:rPr lang="fr-FR" sz="1200" i="0" dirty="0">
                          <a:latin typeface="+mn-lt"/>
                          <a:cs typeface="Arial" panose="020B0604020202020204" pitchFamily="34" charset="0"/>
                        </a:rPr>
                        <a:t>En pratique, les prérequis sont identifiés en intégrant la notion de déroulement chronologique des apprentissages.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1" i="0" dirty="0">
                          <a:latin typeface="+mn-lt"/>
                          <a:cs typeface="Arial" panose="020B0604020202020204" pitchFamily="34" charset="0"/>
                        </a:rPr>
                        <a:t>En théorie, ils sont présentés en fonction de leur utilité (ex. : loi de Boyle-Mariotte pour réaliser des calculs d’autonomie en air).</a:t>
                      </a:r>
                      <a:endParaRPr lang="fr-FR" sz="1200" i="0" dirty="0">
                        <a:latin typeface="+mn-lt"/>
                        <a:cs typeface="Arial" panose="020B0604020202020204" pitchFamily="34" charset="0"/>
                      </a:endParaRPr>
                    </a:p>
                    <a:p>
                      <a:pPr marL="92075" indent="-92075">
                        <a:buFont typeface="Arial" panose="020B0604020202020204" pitchFamily="34" charset="0"/>
                        <a:buChar char="•"/>
                        <a:tabLst/>
                      </a:pPr>
                      <a:r>
                        <a:rPr lang="fr-FR" sz="1200" i="0" dirty="0">
                          <a:latin typeface="+mn-lt"/>
                          <a:cs typeface="Arial" panose="020B0604020202020204" pitchFamily="34" charset="0"/>
                        </a:rPr>
                        <a:t>Le positionnement doit être mis en lien avec la notion d’évaluation initiale.</a:t>
                      </a:r>
                    </a:p>
                  </a:txBody>
                  <a:tcPr anchor="ctr"/>
                </a:tc>
                <a:extLst>
                  <a:ext uri="{0D108BD9-81ED-4DB2-BD59-A6C34878D82A}">
                    <a16:rowId xmlns:a16="http://schemas.microsoft.com/office/drawing/2014/main" val="10002"/>
                  </a:ext>
                </a:extLst>
              </a:tr>
              <a:tr h="1318833">
                <a:tc>
                  <a:txBody>
                    <a:bodyPr/>
                    <a:lstStyle/>
                    <a:p>
                      <a:r>
                        <a:rPr lang="fr-FR" sz="1200" i="0" dirty="0">
                          <a:latin typeface="+mn-lt"/>
                          <a:cs typeface="Arial" panose="020B0604020202020204" pitchFamily="34" charset="0"/>
                        </a:rPr>
                        <a:t>Justifier la séance.</a:t>
                      </a:r>
                    </a:p>
                  </a:txBody>
                  <a:tcPr anchor="ctr"/>
                </a:tc>
                <a:tc>
                  <a:txBody>
                    <a:bodyPr/>
                    <a:lstStyle/>
                    <a:p>
                      <a:pPr marL="92075" lvl="0" indent="-92075">
                        <a:spcAft>
                          <a:spcPts val="0"/>
                        </a:spcAft>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Mettre en relation prérogatives et compétences.</a:t>
                      </a:r>
                    </a:p>
                    <a:p>
                      <a:pPr marL="92075" lvl="0" indent="-92075">
                        <a:spcAft>
                          <a:spcPts val="0"/>
                        </a:spcAft>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En pratique, l’apprentissage doit être relié à une compétence qui relève d’un comportement attendu dans le cadre des prérogatives du plongeur.</a:t>
                      </a:r>
                    </a:p>
                    <a:p>
                      <a:pPr marL="92075" lvl="0" indent="-92075">
                        <a:spcAft>
                          <a:spcPts val="0"/>
                        </a:spcAft>
                        <a:buFont typeface="Arial" panose="020B0604020202020204" pitchFamily="34" charset="0"/>
                        <a:buChar char="•"/>
                        <a:tabLst/>
                      </a:pPr>
                      <a:r>
                        <a:rPr lang="fr-FR" sz="1200" b="1" i="0" kern="1200" dirty="0">
                          <a:solidFill>
                            <a:schemeClr val="dk1"/>
                          </a:solidFill>
                          <a:effectLst/>
                          <a:latin typeface="+mn-lt"/>
                          <a:ea typeface="+mn-ea"/>
                          <a:cs typeface="Arial" panose="020B0604020202020204" pitchFamily="34" charset="0"/>
                        </a:rPr>
                        <a:t>En théorie, les contenus sont des outils qui, associés les uns aux autres, doivent être reliés à une compétence (ex. : physique + physio = traitement des accidents et en bout de chaine le comportement attendu du plongeur).</a:t>
                      </a:r>
                      <a:endParaRPr lang="fr-FR" sz="1200" b="1" i="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1661331">
                <a:tc>
                  <a:txBody>
                    <a:bodyPr/>
                    <a:lstStyle/>
                    <a:p>
                      <a:r>
                        <a:rPr lang="fr-FR" sz="1200" i="0" dirty="0">
                          <a:latin typeface="+mn-lt"/>
                          <a:cs typeface="Arial" panose="020B0604020202020204" pitchFamily="34" charset="0"/>
                        </a:rPr>
                        <a:t>Définir une stratégie d’enseignement.</a:t>
                      </a:r>
                    </a:p>
                  </a:txBody>
                  <a:tcPr anchor="ctr"/>
                </a:tc>
                <a:tc>
                  <a:txBody>
                    <a:bodyPr/>
                    <a:lstStyle/>
                    <a:p>
                      <a:pPr marL="92075" indent="-92075">
                        <a:buFont typeface="Arial" panose="020B0604020202020204" pitchFamily="34" charset="0"/>
                        <a:buChar char="•"/>
                        <a:tabLst/>
                      </a:pPr>
                      <a:r>
                        <a:rPr lang="fr-FR" sz="1200" i="0" dirty="0">
                          <a:latin typeface="+mn-lt"/>
                          <a:cs typeface="Arial" panose="020B0604020202020204" pitchFamily="34" charset="0"/>
                        </a:rPr>
                        <a:t>En pratique : </a:t>
                      </a:r>
                    </a:p>
                    <a:p>
                      <a:pPr marL="139700" indent="0">
                        <a:buFontTx/>
                        <a:buNone/>
                        <a:tabLst/>
                      </a:pPr>
                      <a:r>
                        <a:rPr lang="fr-FR" sz="1200" i="0" dirty="0">
                          <a:latin typeface="+mn-lt"/>
                          <a:cs typeface="Arial" panose="020B0604020202020204" pitchFamily="34" charset="0"/>
                        </a:rPr>
                        <a:t>- élaborer des situations d’apprentissages qui permettent d’atteindre l’objectif de </a:t>
                      </a:r>
                      <a:r>
                        <a:rPr lang="fr-FR" sz="1200" i="0" dirty="0">
                          <a:solidFill>
                            <a:schemeClr val="tx1"/>
                          </a:solidFill>
                          <a:latin typeface="+mn-lt"/>
                          <a:cs typeface="Arial" panose="020B0604020202020204" pitchFamily="34" charset="0"/>
                        </a:rPr>
                        <a:t>formation visé, soient réalisables </a:t>
                      </a:r>
                      <a:r>
                        <a:rPr lang="fr-FR" sz="1200" i="0" dirty="0">
                          <a:latin typeface="+mn-lt"/>
                          <a:cs typeface="Arial" panose="020B0604020202020204" pitchFamily="34" charset="0"/>
                        </a:rPr>
                        <a:t>et ne posent aucun problème de sécurité,</a:t>
                      </a:r>
                    </a:p>
                    <a:p>
                      <a:pPr marL="139700" indent="0">
                        <a:buFontTx/>
                        <a:buNone/>
                        <a:tabLst/>
                      </a:pPr>
                      <a:r>
                        <a:rPr lang="fr-FR" sz="1200" i="0" dirty="0">
                          <a:latin typeface="+mn-lt"/>
                          <a:cs typeface="Arial" panose="020B0604020202020204" pitchFamily="34" charset="0"/>
                        </a:rPr>
                        <a:t>- adapter la démarche pédagogique aux spécificités du public (ex. : jeunes plongeurs, séniors, etc.).</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1" i="0" dirty="0">
                          <a:latin typeface="+mn-lt"/>
                          <a:cs typeface="Arial" panose="020B0604020202020204" pitchFamily="34" charset="0"/>
                        </a:rPr>
                        <a:t>En théorie : identifier et structurer dans un plan les différents éléments constitutifs du contenu à enseigner.</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dirty="0">
                          <a:latin typeface="+mn-lt"/>
                          <a:cs typeface="Arial" panose="020B0604020202020204" pitchFamily="34" charset="0"/>
                        </a:rPr>
                        <a:t>Identifier les moyens d’explication, concevoir des outils adaptés ou évaluer la pertinence d’outils existants et éventuellement les adapter au contexte de l’apprentissage.</a:t>
                      </a:r>
                    </a:p>
                  </a:txBody>
                  <a:tcPr anchor="ctr"/>
                </a:tc>
                <a:extLst>
                  <a:ext uri="{0D108BD9-81ED-4DB2-BD59-A6C34878D82A}">
                    <a16:rowId xmlns:a16="http://schemas.microsoft.com/office/drawing/2014/main" val="10004"/>
                  </a:ext>
                </a:extLst>
              </a:tr>
              <a:tr h="579024">
                <a:tc>
                  <a:txBody>
                    <a:bodyPr/>
                    <a:lstStyle/>
                    <a:p>
                      <a:r>
                        <a:rPr lang="fr-FR" sz="1200" i="0" dirty="0">
                          <a:latin typeface="+mn-lt"/>
                        </a:rPr>
                        <a:t>Évaluer.</a:t>
                      </a:r>
                    </a:p>
                  </a:txBody>
                  <a:tcPr anchor="ctr"/>
                </a:tc>
                <a:tc>
                  <a:txBody>
                    <a:bodyPr/>
                    <a:lstStyle/>
                    <a:p>
                      <a:pPr marL="92075" indent="-92075">
                        <a:buFont typeface="Arial" panose="020B0604020202020204" pitchFamily="34" charset="0"/>
                        <a:buChar char="•"/>
                        <a:tabLst/>
                      </a:pPr>
                      <a:r>
                        <a:rPr lang="fr-FR" sz="1200" i="0" dirty="0">
                          <a:latin typeface="+mn-lt"/>
                        </a:rPr>
                        <a:t>Concevoir les modalités d’évaluation.</a:t>
                      </a:r>
                    </a:p>
                    <a:p>
                      <a:pPr marL="92075" indent="-92075">
                        <a:buFont typeface="Arial" panose="020B0604020202020204" pitchFamily="34" charset="0"/>
                        <a:buChar char="•"/>
                        <a:tabLst/>
                      </a:pPr>
                      <a:r>
                        <a:rPr lang="fr-FR" sz="1200" i="0" dirty="0">
                          <a:latin typeface="+mn-lt"/>
                        </a:rPr>
                        <a:t>Sur la base des critères de formation et de réalisation, définir des critères d’évaluation.</a:t>
                      </a:r>
                    </a:p>
                  </a:txBody>
                  <a:tcPr anchor="ctr"/>
                </a:tc>
                <a:extLst>
                  <a:ext uri="{0D108BD9-81ED-4DB2-BD59-A6C34878D82A}">
                    <a16:rowId xmlns:a16="http://schemas.microsoft.com/office/drawing/2014/main" val="10005"/>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1527233F-734B-EE47-A680-FF01EB3E57A2}"/>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324658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oneTexte 12"/>
          <p:cNvSpPr txBox="1">
            <a:spLocks noChangeArrowheads="1"/>
          </p:cNvSpPr>
          <p:nvPr/>
        </p:nvSpPr>
        <p:spPr bwMode="auto">
          <a:xfrm>
            <a:off x="980728" y="525999"/>
            <a:ext cx="5121540" cy="677108"/>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MODULE CO</a:t>
            </a:r>
            <a:r>
              <a:rPr lang="fr-FR" sz="2000" b="1" dirty="0">
                <a:solidFill>
                  <a:schemeClr val="accent1"/>
                </a:solidFill>
                <a:latin typeface="+mn-lt"/>
              </a:rPr>
              <a:t>MPLÉMENTAI</a:t>
            </a:r>
            <a:r>
              <a:rPr lang="fr-FR" sz="2000" b="1" dirty="0">
                <a:solidFill>
                  <a:srgbClr val="0070C0"/>
                </a:solidFill>
                <a:latin typeface="+mn-lt"/>
              </a:rPr>
              <a:t>RE 6 – 20 MÈTRES</a:t>
            </a:r>
          </a:p>
          <a:p>
            <a:pPr algn="ctr"/>
            <a:r>
              <a:rPr lang="fr-FR" b="1" dirty="0">
                <a:solidFill>
                  <a:srgbClr val="0070C0"/>
                </a:solidFill>
                <a:latin typeface="+mn-lt"/>
              </a:rPr>
              <a:t>RÉALISER</a:t>
            </a:r>
            <a:endParaRPr lang="fr-FR"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714957682"/>
              </p:ext>
            </p:extLst>
          </p:nvPr>
        </p:nvGraphicFramePr>
        <p:xfrm>
          <a:off x="224643" y="1280592"/>
          <a:ext cx="6516725" cy="7853164"/>
        </p:xfrm>
        <a:graphic>
          <a:graphicData uri="http://schemas.openxmlformats.org/drawingml/2006/table">
            <a:tbl>
              <a:tblPr firstRow="1" bandRow="1">
                <a:tableStyleId>{5C22544A-7EE6-4342-B048-85BDC9FD1C3A}</a:tableStyleId>
              </a:tblPr>
              <a:tblGrid>
                <a:gridCol w="1427823">
                  <a:extLst>
                    <a:ext uri="{9D8B030D-6E8A-4147-A177-3AD203B41FA5}">
                      <a16:colId xmlns:a16="http://schemas.microsoft.com/office/drawing/2014/main" val="20000"/>
                    </a:ext>
                  </a:extLst>
                </a:gridCol>
                <a:gridCol w="5088902">
                  <a:extLst>
                    <a:ext uri="{9D8B030D-6E8A-4147-A177-3AD203B41FA5}">
                      <a16:colId xmlns:a16="http://schemas.microsoft.com/office/drawing/2014/main" val="20001"/>
                    </a:ext>
                  </a:extLst>
                </a:gridCol>
              </a:tblGrid>
              <a:tr h="288032">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326262">
                <a:tc>
                  <a:txBody>
                    <a:bodyPr/>
                    <a:lstStyle/>
                    <a:p>
                      <a:r>
                        <a:rPr lang="fr-FR" sz="1200" dirty="0">
                          <a:latin typeface="+mn-lt"/>
                          <a:cs typeface="Arial" panose="020B0604020202020204" pitchFamily="34" charset="0"/>
                        </a:rPr>
                        <a:t>Accueillir les plongeurs.</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Adopter en toutes circonstances un comportement respectueux des valeurs du sport et de la fédération.</a:t>
                      </a:r>
                    </a:p>
                    <a:p>
                      <a:pPr marL="92075" lvl="0" indent="-92075">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Accueillir, informer et prendre en charge les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Avoir un vocabulaire adapté et un comportement respectueux à l’égard des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Prendre en compte les spécificités des plongeurs (enfants, ados, etc.).</a:t>
                      </a:r>
                    </a:p>
                  </a:txBody>
                  <a:tcPr anchor="ctr"/>
                </a:tc>
                <a:extLst>
                  <a:ext uri="{0D108BD9-81ED-4DB2-BD59-A6C34878D82A}">
                    <a16:rowId xmlns:a16="http://schemas.microsoft.com/office/drawing/2014/main" val="10001"/>
                  </a:ext>
                </a:extLst>
              </a:tr>
              <a:tr h="674742">
                <a:tc>
                  <a:txBody>
                    <a:bodyPr/>
                    <a:lstStyle/>
                    <a:p>
                      <a:r>
                        <a:rPr lang="fr-FR" sz="1200" dirty="0">
                          <a:latin typeface="+mn-lt"/>
                          <a:cs typeface="Arial" panose="020B0604020202020204" pitchFamily="34" charset="0"/>
                        </a:rPr>
                        <a:t>Animer une séance.</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1" i="0" kern="1200" dirty="0">
                          <a:solidFill>
                            <a:schemeClr val="tx1"/>
                          </a:solidFill>
                          <a:effectLst/>
                          <a:latin typeface="+mn-lt"/>
                          <a:ea typeface="+mn-ea"/>
                          <a:cs typeface="Arial" panose="020B0604020202020204" pitchFamily="34" charset="0"/>
                        </a:rPr>
                        <a:t>Connaître différents types d’animation (magistral, participatif,…).</a:t>
                      </a:r>
                    </a:p>
                    <a:p>
                      <a:pPr marL="92075" lvl="0" indent="-92075">
                        <a:buFont typeface="Arial" panose="020B0604020202020204" pitchFamily="34" charset="0"/>
                        <a:buChar char="•"/>
                        <a:tabLst/>
                      </a:pPr>
                      <a:r>
                        <a:rPr lang="fr-FR" sz="1200" i="0" kern="1200" dirty="0">
                          <a:solidFill>
                            <a:schemeClr val="tx1"/>
                          </a:solidFill>
                          <a:effectLst/>
                          <a:latin typeface="+mn-lt"/>
                          <a:ea typeface="+mn-ea"/>
                          <a:cs typeface="Arial" panose="020B0604020202020204" pitchFamily="34" charset="0"/>
                        </a:rPr>
                        <a:t>Mettre en œuvre une animation adaptée au public (jeunes, adultes...).</a:t>
                      </a:r>
                    </a:p>
                    <a:p>
                      <a:pPr marL="92075" indent="-92075">
                        <a:buFont typeface="Arial" panose="020B0604020202020204" pitchFamily="34" charset="0"/>
                        <a:buChar char="•"/>
                        <a:tabLst/>
                      </a:pPr>
                      <a:r>
                        <a:rPr lang="fr-FR" sz="1200" i="0" kern="1200" dirty="0">
                          <a:solidFill>
                            <a:schemeClr val="tx1"/>
                          </a:solidFill>
                          <a:effectLst/>
                          <a:latin typeface="+mn-lt"/>
                          <a:ea typeface="+mn-ea"/>
                          <a:cs typeface="Arial" panose="020B0604020202020204" pitchFamily="34" charset="0"/>
                        </a:rPr>
                        <a:t>Gérer le déroulement temporel de la séance.</a:t>
                      </a:r>
                      <a:endParaRPr lang="fr-FR" sz="1200" i="0"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10002"/>
                  </a:ext>
                </a:extLst>
              </a:tr>
              <a:tr h="801588">
                <a:tc>
                  <a:txBody>
                    <a:bodyPr/>
                    <a:lstStyle/>
                    <a:p>
                      <a:r>
                        <a:rPr lang="fr-FR" sz="1200" b="0" dirty="0">
                          <a:latin typeface="+mn-lt"/>
                          <a:cs typeface="Arial" panose="020B0604020202020204" pitchFamily="34" charset="0"/>
                        </a:rPr>
                        <a:t>Communiquer.</a:t>
                      </a:r>
                    </a:p>
                    <a:p>
                      <a:endParaRPr lang="fr-FR" sz="1200" b="0" dirty="0">
                        <a:latin typeface="+mn-lt"/>
                        <a:cs typeface="Arial" panose="020B0604020202020204" pitchFamily="34" charset="0"/>
                      </a:endParaRP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tx1"/>
                          </a:solidFill>
                          <a:effectLst/>
                          <a:latin typeface="+mn-lt"/>
                          <a:ea typeface="+mn-ea"/>
                          <a:cs typeface="Arial" panose="020B0604020202020204" pitchFamily="34" charset="0"/>
                        </a:rPr>
                        <a:t>Mettre en œuvre une communication efficace (pour une ou plusieurs personnes). Avoir une élocution claire, un débit de paroles limpide et  compréhensible.</a:t>
                      </a:r>
                    </a:p>
                    <a:p>
                      <a:pPr marL="92075" lvl="0" indent="-92075">
                        <a:spcAft>
                          <a:spcPts val="0"/>
                        </a:spcAft>
                        <a:buFont typeface="Arial" panose="020B0604020202020204" pitchFamily="34" charset="0"/>
                        <a:buChar char="•"/>
                        <a:tabLst/>
                      </a:pPr>
                      <a:r>
                        <a:rPr lang="fr-FR" sz="1200" i="0" dirty="0">
                          <a:solidFill>
                            <a:schemeClr val="tx1"/>
                          </a:solidFill>
                          <a:effectLst/>
                          <a:latin typeface="+mn-lt"/>
                          <a:ea typeface="Times New Roman" panose="02020603050405020304" pitchFamily="18" charset="0"/>
                          <a:cs typeface="Arial" panose="020B0604020202020204" pitchFamily="34" charset="0"/>
                        </a:rPr>
                        <a:t>Maintenir un contact permanent et bienveillant avec ses élèves, être à leur écoute et rester attentif à leurs préoccupations.</a:t>
                      </a:r>
                    </a:p>
                  </a:txBody>
                  <a:tcPr marL="68580" marR="68580" marT="0" marB="0"/>
                </a:tc>
                <a:extLst>
                  <a:ext uri="{0D108BD9-81ED-4DB2-BD59-A6C34878D82A}">
                    <a16:rowId xmlns:a16="http://schemas.microsoft.com/office/drawing/2014/main" val="10003"/>
                  </a:ext>
                </a:extLst>
              </a:tr>
              <a:tr h="1512168">
                <a:tc>
                  <a:txBody>
                    <a:bodyPr/>
                    <a:lstStyle/>
                    <a:p>
                      <a:r>
                        <a:rPr lang="fr-FR" sz="1200" b="0" dirty="0">
                          <a:latin typeface="+mn-lt"/>
                        </a:rPr>
                        <a:t>Mettre en œuvre une stratégie de formation et utiliser les outils pédagogiques.</a:t>
                      </a:r>
                    </a:p>
                  </a:txBody>
                  <a:tcPr anchor="ctr"/>
                </a:tc>
                <a:tc>
                  <a:txBody>
                    <a:bodyPr/>
                    <a:lstStyle/>
                    <a:p>
                      <a:pPr marL="92075" indent="-92075">
                        <a:buFont typeface="Arial" panose="020B0604020202020204" pitchFamily="34" charset="0"/>
                        <a:buChar char="•"/>
                        <a:tabLst/>
                      </a:pPr>
                      <a:r>
                        <a:rPr lang="fr-FR" sz="1200" b="0" i="0" dirty="0">
                          <a:latin typeface="+mn-lt"/>
                        </a:rPr>
                        <a:t>En pratique : </a:t>
                      </a:r>
                    </a:p>
                    <a:p>
                      <a:pPr marL="139700" indent="0">
                        <a:buFontTx/>
                        <a:buNone/>
                        <a:tabLst/>
                      </a:pPr>
                      <a:r>
                        <a:rPr lang="fr-FR" sz="1200" b="0" i="0" dirty="0">
                          <a:latin typeface="+mn-lt"/>
                        </a:rPr>
                        <a:t>- Présenter et justifier les objectifs de la séance. </a:t>
                      </a:r>
                    </a:p>
                    <a:p>
                      <a:pPr marL="139700" indent="0">
                        <a:buFontTx/>
                        <a:buNone/>
                        <a:tabLst/>
                      </a:pPr>
                      <a:r>
                        <a:rPr lang="fr-FR" sz="1200" b="0" i="0" dirty="0">
                          <a:latin typeface="+mn-lt"/>
                        </a:rPr>
                        <a:t>- Expliquer les situations d’apprentissage en intégrant les éléments théoriques (chronologie, déroulement, critères de réalisation, performance attendue, etc.). </a:t>
                      </a:r>
                    </a:p>
                    <a:p>
                      <a:pPr marL="139700" indent="0" algn="l">
                        <a:buFontTx/>
                        <a:buNone/>
                        <a:tabLst/>
                      </a:pPr>
                      <a:r>
                        <a:rPr lang="fr-FR" sz="1200" b="0" i="0" dirty="0">
                          <a:latin typeface="+mn-lt"/>
                        </a:rPr>
                        <a:t>- Évaluer la compréhension. </a:t>
                      </a:r>
                    </a:p>
                    <a:p>
                      <a:pPr marL="139700" indent="0">
                        <a:buFontTx/>
                        <a:buNone/>
                        <a:tabLst/>
                      </a:pPr>
                      <a:r>
                        <a:rPr lang="fr-FR" sz="1200" b="0" i="0" dirty="0">
                          <a:latin typeface="+mn-lt"/>
                        </a:rPr>
                        <a:t>- Mettre en œuvre une organisation matérielle. Prendre en compte la sécurité.</a:t>
                      </a:r>
                    </a:p>
                    <a:p>
                      <a:pPr marL="139700" marR="0" lvl="0" indent="0" algn="l" defTabSz="914400" rtl="0" eaLnBrk="1" fontAlgn="auto" latinLnBrk="0" hangingPunct="1">
                        <a:lnSpc>
                          <a:spcPct val="100000"/>
                        </a:lnSpc>
                        <a:spcBef>
                          <a:spcPts val="0"/>
                        </a:spcBef>
                        <a:spcAft>
                          <a:spcPts val="0"/>
                        </a:spcAft>
                        <a:buClrTx/>
                        <a:buSzTx/>
                        <a:buFontTx/>
                        <a:buNone/>
                        <a:tabLst/>
                        <a:defRPr/>
                      </a:pPr>
                      <a:r>
                        <a:rPr lang="fr-FR" sz="1200" b="0" i="0" dirty="0">
                          <a:latin typeface="+mn-lt"/>
                        </a:rPr>
                        <a:t>- Mettre en œuvre des situations, observer et les restituer en vue de l’évaluation.</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1" i="0" dirty="0">
                          <a:latin typeface="+mn-lt"/>
                        </a:rPr>
                        <a:t>En théorie : présenter le déroulé de la séance,  maîtriser les outils d’explication et les supports pédagogiques (tableau, schémas, logiciels de présentation, etc.).</a:t>
                      </a:r>
                      <a:endParaRPr lang="fr-FR" sz="1200" b="0" i="0" dirty="0">
                        <a:latin typeface="+mn-lt"/>
                      </a:endParaRPr>
                    </a:p>
                  </a:txBody>
                  <a:tcPr anchor="ctr"/>
                </a:tc>
                <a:extLst>
                  <a:ext uri="{0D108BD9-81ED-4DB2-BD59-A6C34878D82A}">
                    <a16:rowId xmlns:a16="http://schemas.microsoft.com/office/drawing/2014/main" val="10004"/>
                  </a:ext>
                </a:extLst>
              </a:tr>
              <a:tr h="974193">
                <a:tc>
                  <a:txBody>
                    <a:bodyPr/>
                    <a:lstStyle/>
                    <a:p>
                      <a:r>
                        <a:rPr lang="fr-FR" sz="1200" dirty="0">
                          <a:latin typeface="+mn-lt"/>
                        </a:rPr>
                        <a:t>Mette en place des remédiations.</a:t>
                      </a:r>
                    </a:p>
                  </a:txBody>
                  <a:tcPr anchor="ctr"/>
                </a:tc>
                <a:tc>
                  <a:txBody>
                    <a:bodyPr/>
                    <a:lstStyle/>
                    <a:p>
                      <a:pPr marL="92075" indent="-92075">
                        <a:buFont typeface="Arial" panose="020B0604020202020204" pitchFamily="34" charset="0"/>
                        <a:buChar char="•"/>
                        <a:tabLst/>
                      </a:pPr>
                      <a:r>
                        <a:rPr lang="fr-FR" sz="1200" b="0" i="0" dirty="0">
                          <a:latin typeface="+mn-lt"/>
                        </a:rPr>
                        <a:t>En pratique : </a:t>
                      </a:r>
                    </a:p>
                    <a:p>
                      <a:pPr marL="139700" indent="0">
                        <a:buFontTx/>
                        <a:buNone/>
                        <a:tabLst/>
                      </a:pPr>
                      <a:r>
                        <a:rPr lang="fr-FR" sz="1200" i="0" dirty="0">
                          <a:latin typeface="+mn-lt"/>
                        </a:rPr>
                        <a:t>- Identifier les dysfonctionnements (situation trop complexe, lieu de réalisation inadapté, appréhension inattendue de l’élève, etc.).</a:t>
                      </a:r>
                    </a:p>
                    <a:p>
                      <a:pPr marL="139700" indent="0">
                        <a:buFontTx/>
                        <a:buNone/>
                        <a:tabLst/>
                      </a:pPr>
                      <a:r>
                        <a:rPr lang="fr-FR" sz="1200" i="0" dirty="0">
                          <a:latin typeface="+mn-lt"/>
                        </a:rPr>
                        <a:t>- les analyser et réajuster les situations d’apprentissage pour assurer leur fonctionnalité en toute sécurité. </a:t>
                      </a:r>
                    </a:p>
                    <a:p>
                      <a:pPr marL="139700" indent="0">
                        <a:buFontTx/>
                        <a:buNone/>
                        <a:tabLst/>
                      </a:pPr>
                      <a:r>
                        <a:rPr lang="fr-FR" sz="1200" i="0" dirty="0">
                          <a:latin typeface="+mn-lt"/>
                        </a:rPr>
                        <a:t>- S’assurer de la compréhension des éléments de théorie intégrés au déroulé de la séance.</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1" i="0" dirty="0">
                          <a:latin typeface="+mn-lt"/>
                        </a:rPr>
                        <a:t>En théorie : </a:t>
                      </a:r>
                    </a:p>
                    <a:p>
                      <a:pPr marL="133350" marR="0" lvl="0" indent="-87313" algn="l" defTabSz="914400" rtl="0" eaLnBrk="1" fontAlgn="auto" latinLnBrk="0" hangingPunct="1">
                        <a:lnSpc>
                          <a:spcPct val="100000"/>
                        </a:lnSpc>
                        <a:spcBef>
                          <a:spcPts val="0"/>
                        </a:spcBef>
                        <a:spcAft>
                          <a:spcPts val="0"/>
                        </a:spcAft>
                        <a:buClrTx/>
                        <a:buSzTx/>
                        <a:buFontTx/>
                        <a:buNone/>
                        <a:tabLst/>
                        <a:defRPr/>
                      </a:pPr>
                      <a:r>
                        <a:rPr lang="fr-FR" sz="1200" b="1" i="0" dirty="0">
                          <a:latin typeface="+mn-lt"/>
                        </a:rPr>
                        <a:t>- S’assurer de la compréhension des élèves au cours du déroulé de la séance. </a:t>
                      </a:r>
                    </a:p>
                    <a:p>
                      <a:pPr marL="133350" marR="0" lvl="0" indent="-87313" algn="l" defTabSz="914400" rtl="0" eaLnBrk="1" fontAlgn="auto" latinLnBrk="0" hangingPunct="1">
                        <a:lnSpc>
                          <a:spcPct val="100000"/>
                        </a:lnSpc>
                        <a:spcBef>
                          <a:spcPts val="0"/>
                        </a:spcBef>
                        <a:spcAft>
                          <a:spcPts val="0"/>
                        </a:spcAft>
                        <a:buClrTx/>
                        <a:buSzTx/>
                        <a:buFontTx/>
                        <a:buNone/>
                        <a:tabLst/>
                        <a:defRPr/>
                      </a:pPr>
                      <a:r>
                        <a:rPr lang="fr-FR" sz="1200" b="1" i="0" dirty="0">
                          <a:latin typeface="+mn-lt"/>
                        </a:rPr>
                        <a:t>- Prendre en compte les difficultés individuelles pour adapter, modifier ou changer les outils d’explication qui s’avèrent inefficaces.</a:t>
                      </a:r>
                    </a:p>
                  </a:txBody>
                  <a:tcPr anchor="ctr"/>
                </a:tc>
                <a:extLst>
                  <a:ext uri="{0D108BD9-81ED-4DB2-BD59-A6C34878D82A}">
                    <a16:rowId xmlns:a16="http://schemas.microsoft.com/office/drawing/2014/main" val="10005"/>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8ECB6BEB-0472-4A4B-A6CB-B50F4DFE0AEA}"/>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014232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oneTexte 12"/>
          <p:cNvSpPr txBox="1">
            <a:spLocks noChangeArrowheads="1"/>
          </p:cNvSpPr>
          <p:nvPr/>
        </p:nvSpPr>
        <p:spPr bwMode="auto">
          <a:xfrm>
            <a:off x="685127" y="920552"/>
            <a:ext cx="5487744" cy="677108"/>
          </a:xfrm>
          <a:prstGeom prst="rect">
            <a:avLst/>
          </a:prstGeom>
          <a:noFill/>
          <a:ln w="9525">
            <a:noFill/>
            <a:miter lim="800000"/>
            <a:headEnd/>
            <a:tailEnd/>
          </a:ln>
        </p:spPr>
        <p:txBody>
          <a:bodyPr wrap="square">
            <a:spAutoFit/>
          </a:bodyPr>
          <a:lstStyle/>
          <a:p>
            <a:pPr algn="ctr"/>
            <a:r>
              <a:rPr lang="fr-FR" sz="2000" b="1" dirty="0">
                <a:solidFill>
                  <a:schemeClr val="accent1"/>
                </a:solidFill>
                <a:latin typeface="+mn-lt"/>
              </a:rPr>
              <a:t>MODULE COMPLÉMENTAIRE 6 </a:t>
            </a:r>
            <a:r>
              <a:rPr lang="fr-FR" sz="2000" b="1" dirty="0">
                <a:solidFill>
                  <a:srgbClr val="0070C0"/>
                </a:solidFill>
                <a:latin typeface="+mn-lt"/>
              </a:rPr>
              <a:t>– 20 MÈTRES</a:t>
            </a:r>
          </a:p>
          <a:p>
            <a:pPr algn="ctr"/>
            <a:r>
              <a:rPr lang="fr-FR" b="1" dirty="0">
                <a:solidFill>
                  <a:srgbClr val="0070C0"/>
                </a:solidFill>
                <a:latin typeface="+mn-lt"/>
              </a:rPr>
              <a:t>ÉVALUER</a:t>
            </a:r>
            <a:endParaRPr lang="fr-FR"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1642523192"/>
              </p:ext>
            </p:extLst>
          </p:nvPr>
        </p:nvGraphicFramePr>
        <p:xfrm>
          <a:off x="384547" y="2144688"/>
          <a:ext cx="6088905" cy="5791846"/>
        </p:xfrm>
        <a:graphic>
          <a:graphicData uri="http://schemas.openxmlformats.org/drawingml/2006/table">
            <a:tbl>
              <a:tblPr firstRow="1" bandRow="1">
                <a:tableStyleId>{5C22544A-7EE6-4342-B048-85BDC9FD1C3A}</a:tableStyleId>
              </a:tblPr>
              <a:tblGrid>
                <a:gridCol w="1436709">
                  <a:extLst>
                    <a:ext uri="{9D8B030D-6E8A-4147-A177-3AD203B41FA5}">
                      <a16:colId xmlns:a16="http://schemas.microsoft.com/office/drawing/2014/main" val="20000"/>
                    </a:ext>
                  </a:extLst>
                </a:gridCol>
                <a:gridCol w="4652196">
                  <a:extLst>
                    <a:ext uri="{9D8B030D-6E8A-4147-A177-3AD203B41FA5}">
                      <a16:colId xmlns:a16="http://schemas.microsoft.com/office/drawing/2014/main" val="20001"/>
                    </a:ext>
                  </a:extLst>
                </a:gridCol>
              </a:tblGrid>
              <a:tr h="360040">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412453">
                <a:tc>
                  <a:txBody>
                    <a:bodyPr/>
                    <a:lstStyle/>
                    <a:p>
                      <a:r>
                        <a:rPr lang="fr-FR" sz="1200" dirty="0">
                          <a:latin typeface="+mn-lt"/>
                          <a:cs typeface="Arial" panose="020B0604020202020204" pitchFamily="34" charset="0"/>
                        </a:rPr>
                        <a:t>Réaliser une évaluation initiale (ou diagnostique).  </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Lors de la phase de conception de l’acte d’enseignement, les prérequis (acquis strictement nécessaires à la mise en œuvre d’un nouvel apprentissage) ont été identifiés. </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Le but de cette compétence est de vérifier que ces éléments sont acquis par les élèves.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L’évaluation peut reposer sur le suivi des élèves ou sur une vérification ponctuelle et ciblée.</a:t>
                      </a:r>
                    </a:p>
                  </a:txBody>
                  <a:tcPr anchor="ctr"/>
                </a:tc>
                <a:extLst>
                  <a:ext uri="{0D108BD9-81ED-4DB2-BD59-A6C34878D82A}">
                    <a16:rowId xmlns:a16="http://schemas.microsoft.com/office/drawing/2014/main" val="10001"/>
                  </a:ext>
                </a:extLst>
              </a:tr>
              <a:tr h="1992311">
                <a:tc>
                  <a:txBody>
                    <a:bodyPr/>
                    <a:lstStyle/>
                    <a:p>
                      <a:r>
                        <a:rPr lang="fr-FR" sz="1200" dirty="0">
                          <a:latin typeface="+mn-lt"/>
                          <a:cs typeface="Arial" panose="020B0604020202020204" pitchFamily="34" charset="0"/>
                        </a:rPr>
                        <a:t>Réaliser une évaluation formative.</a:t>
                      </a:r>
                    </a:p>
                  </a:txBody>
                  <a:tcPr anchor="ctr"/>
                </a:tc>
                <a:tc>
                  <a:txBody>
                    <a:bodyPr/>
                    <a:lstStyle/>
                    <a:p>
                      <a:pPr marL="92075" indent="-92075">
                        <a:buFont typeface="Arial" panose="020B0604020202020204" pitchFamily="34" charset="0"/>
                        <a:buChar char="•"/>
                        <a:tabLst/>
                      </a:pPr>
                      <a:r>
                        <a:rPr lang="fr-FR" sz="1200" dirty="0">
                          <a:latin typeface="+mn-lt"/>
                        </a:rPr>
                        <a:t>Repose sur la nécessité d’évaluer la pertinence et le bon fonctionnement de la stratégie de formation.</a:t>
                      </a:r>
                    </a:p>
                    <a:p>
                      <a:pPr marL="92075" indent="-92075">
                        <a:buFont typeface="Arial" panose="020B0604020202020204" pitchFamily="34" charset="0"/>
                        <a:buChar char="•"/>
                        <a:tabLst/>
                      </a:pPr>
                      <a:r>
                        <a:rPr lang="fr-FR" sz="1200" dirty="0">
                          <a:latin typeface="+mn-lt"/>
                        </a:rPr>
                        <a:t>En pratique :</a:t>
                      </a:r>
                    </a:p>
                    <a:p>
                      <a:pPr marL="139700" indent="0">
                        <a:buFontTx/>
                        <a:buNone/>
                        <a:tabLst/>
                      </a:pPr>
                      <a:r>
                        <a:rPr lang="fr-FR" sz="1200" dirty="0">
                          <a:latin typeface="+mn-lt"/>
                        </a:rPr>
                        <a:t>- Évaluer la pertinence et le bon fonctionnement des situations d’apprentissage proposées.</a:t>
                      </a:r>
                    </a:p>
                    <a:p>
                      <a:pPr marL="139700" indent="0">
                        <a:buFontTx/>
                        <a:buNone/>
                        <a:tabLst/>
                      </a:pPr>
                      <a:r>
                        <a:rPr lang="fr-FR" sz="1200" dirty="0">
                          <a:latin typeface="+mn-lt"/>
                        </a:rPr>
                        <a:t> - L’observation doit permettre un repérage d’un dysfonctionnement, son analyse et la mise en œuvre de remédiations.</a:t>
                      </a:r>
                    </a:p>
                    <a:p>
                      <a:pPr marL="92075" indent="-92075">
                        <a:buFont typeface="Arial" panose="020B0604020202020204" pitchFamily="34" charset="0"/>
                        <a:buChar char="•"/>
                        <a:tabLst/>
                      </a:pPr>
                      <a:r>
                        <a:rPr lang="fr-FR" sz="1200" b="1" dirty="0">
                          <a:latin typeface="+mn-lt"/>
                        </a:rPr>
                        <a:t>En théorie : </a:t>
                      </a:r>
                    </a:p>
                    <a:p>
                      <a:pPr marL="139700" indent="0">
                        <a:buFontTx/>
                        <a:buNone/>
                        <a:tabLst/>
                      </a:pPr>
                      <a:r>
                        <a:rPr lang="fr-FR" sz="1200" b="1" dirty="0">
                          <a:latin typeface="+mn-lt"/>
                        </a:rPr>
                        <a:t>- Évaluer la bonne compréhension du déroulé du cours. </a:t>
                      </a:r>
                    </a:p>
                    <a:p>
                      <a:pPr marL="139700" indent="0">
                        <a:buFontTx/>
                        <a:buNone/>
                        <a:tabLst/>
                      </a:pPr>
                      <a:r>
                        <a:rPr lang="fr-FR" sz="1200" b="1" dirty="0">
                          <a:latin typeface="+mn-lt"/>
                        </a:rPr>
                        <a:t>- Chercher à détecter les éléments décrocheurs avec une compréhension des difficultés et la mise en œuvre de remédiations.</a:t>
                      </a:r>
                      <a:endParaRPr lang="fr-FR" sz="1200" dirty="0">
                        <a:latin typeface="+mn-lt"/>
                      </a:endParaRPr>
                    </a:p>
                    <a:p>
                      <a:pPr marL="92075" indent="-92075">
                        <a:buFont typeface="Arial" panose="020B0604020202020204" pitchFamily="34" charset="0"/>
                        <a:buChar char="•"/>
                        <a:tabLst/>
                      </a:pPr>
                      <a:r>
                        <a:rPr lang="fr-FR" sz="1200" dirty="0">
                          <a:latin typeface="+mn-lt"/>
                        </a:rPr>
                        <a:t>Dans les 2 cas, on travaille sur l’observation, la réactivité et l’adaptabilité du moniteur face aux difficultés de ses élèves.</a:t>
                      </a:r>
                    </a:p>
                  </a:txBody>
                  <a:tcPr anchor="ctr"/>
                </a:tc>
                <a:extLst>
                  <a:ext uri="{0D108BD9-81ED-4DB2-BD59-A6C34878D82A}">
                    <a16:rowId xmlns:a16="http://schemas.microsoft.com/office/drawing/2014/main" val="10002"/>
                  </a:ext>
                </a:extLst>
              </a:tr>
              <a:tr h="1544753">
                <a:tc>
                  <a:txBody>
                    <a:bodyPr/>
                    <a:lstStyle/>
                    <a:p>
                      <a:r>
                        <a:rPr lang="fr-FR" sz="1200" dirty="0">
                          <a:latin typeface="+mn-lt"/>
                          <a:cs typeface="Arial" panose="020B0604020202020204" pitchFamily="34" charset="0"/>
                        </a:rPr>
                        <a:t>Réaliser une évaluation finale (ou sommative).</a:t>
                      </a:r>
                    </a:p>
                  </a:txBody>
                  <a:tcPr anchor="ctr"/>
                </a:tc>
                <a:tc>
                  <a:txBody>
                    <a:bodyPr/>
                    <a:lstStyle/>
                    <a:p>
                      <a:pPr marL="92075" lvl="0" indent="-92075">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Un acte d’enseignement est sous tendu par un objectif de formation, il est </a:t>
                      </a:r>
                      <a:r>
                        <a:rPr lang="fr-FR" sz="1200" dirty="0">
                          <a:solidFill>
                            <a:schemeClr val="tx1"/>
                          </a:solidFill>
                          <a:effectLst/>
                          <a:latin typeface="+mn-lt"/>
                          <a:ea typeface="Times New Roman" panose="02020603050405020304" pitchFamily="18" charset="0"/>
                          <a:cs typeface="Arial" panose="020B0604020202020204" pitchFamily="34" charset="0"/>
                        </a:rPr>
                        <a:t>donc nécessaire de déterminer si le contrat est rempli.</a:t>
                      </a:r>
                    </a:p>
                    <a:p>
                      <a:pPr marL="92075" lvl="0" indent="-92075">
                        <a:spcAft>
                          <a:spcPts val="0"/>
                        </a:spcAft>
                        <a:buFont typeface="Arial" panose="020B0604020202020204" pitchFamily="34" charset="0"/>
                        <a:buChar char="•"/>
                        <a:tabLst/>
                      </a:pPr>
                      <a:r>
                        <a:rPr lang="fr-FR" sz="1200" dirty="0">
                          <a:solidFill>
                            <a:schemeClr val="tx1"/>
                          </a:solidFill>
                          <a:effectLst/>
                          <a:latin typeface="+mn-lt"/>
                          <a:ea typeface="Times New Roman" panose="02020603050405020304" pitchFamily="18" charset="0"/>
                          <a:cs typeface="Arial" panose="020B0604020202020204" pitchFamily="34" charset="0"/>
                        </a:rPr>
                        <a:t>Il s’agit d’évaluer si on a atteint l’objectif fixé, avec </a:t>
                      </a:r>
                      <a:r>
                        <a:rPr lang="fr-FR" sz="1200" dirty="0">
                          <a:effectLst/>
                          <a:latin typeface="+mn-lt"/>
                          <a:ea typeface="Times New Roman" panose="02020603050405020304" pitchFamily="18" charset="0"/>
                          <a:cs typeface="Arial" panose="020B0604020202020204" pitchFamily="34" charset="0"/>
                        </a:rPr>
                        <a:t>un niveau de performance attendu, ce qui nécessite la maîtrise d’un système de mesure (fait/non fait, acquis/non acquis).</a:t>
                      </a:r>
                    </a:p>
                    <a:p>
                      <a:pPr marL="92075" lvl="0" indent="-92075">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En pratique : il s’agit d’évaluer le niveau d’acquisition de l’apprentissage proposé. Cette évaluation repose sur les capacités d’observation et d’analyse du formateur. </a:t>
                      </a:r>
                    </a:p>
                  </a:txBody>
                  <a:tcPr marL="68580" marR="68580" marT="0" marB="0"/>
                </a:tc>
                <a:extLst>
                  <a:ext uri="{0D108BD9-81ED-4DB2-BD59-A6C34878D82A}">
                    <a16:rowId xmlns:a16="http://schemas.microsoft.com/office/drawing/2014/main" val="10003"/>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83D4239C-10AB-814F-ABC8-2E1A62E49523}"/>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927971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2481" y="1208584"/>
            <a:ext cx="6390088" cy="7540526"/>
          </a:xfrm>
          <a:prstGeom prst="rect">
            <a:avLst/>
          </a:prstGeom>
        </p:spPr>
        <p:txBody>
          <a:bodyPr wrap="square">
            <a:spAutoFit/>
          </a:bodyPr>
          <a:lstStyle/>
          <a:p>
            <a:pPr algn="ctr" fontAlgn="auto">
              <a:spcBef>
                <a:spcPts val="0"/>
              </a:spcBef>
              <a:spcAft>
                <a:spcPts val="0"/>
              </a:spcAft>
              <a:defRPr/>
            </a:pPr>
            <a:r>
              <a:rPr lang="fr-FR" sz="2000" b="1" dirty="0">
                <a:solidFill>
                  <a:srgbClr val="0070C0"/>
                </a:solidFill>
                <a:latin typeface="+mn-lt"/>
                <a:cs typeface="+mn-cs"/>
              </a:rPr>
              <a:t>PRÉROGATIVES</a:t>
            </a:r>
          </a:p>
          <a:p>
            <a:pPr fontAlgn="auto">
              <a:spcBef>
                <a:spcPts val="0"/>
              </a:spcBef>
              <a:spcAft>
                <a:spcPts val="0"/>
              </a:spcAft>
              <a:defRPr/>
            </a:pPr>
            <a:endParaRPr lang="fr-FR" sz="800" dirty="0">
              <a:latin typeface="+mn-lt"/>
              <a:ea typeface="Times New Roman" panose="02020603050405020304" pitchFamily="18" charset="0"/>
              <a:cs typeface="Times New Roman" panose="02020603050405020304" pitchFamily="18" charset="0"/>
            </a:endParaRPr>
          </a:p>
          <a:p>
            <a:pPr fontAlgn="auto">
              <a:spcBef>
                <a:spcPts val="0"/>
              </a:spcBef>
              <a:spcAft>
                <a:spcPts val="0"/>
              </a:spcAft>
              <a:defRPr/>
            </a:pPr>
            <a:endParaRPr lang="fr-FR" sz="800" dirty="0">
              <a:latin typeface="+mn-lt"/>
              <a:ea typeface="Times New Roman" panose="02020603050405020304" pitchFamily="18" charset="0"/>
              <a:cs typeface="Times New Roman" panose="02020603050405020304" pitchFamily="18" charset="0"/>
            </a:endParaRPr>
          </a:p>
          <a:p>
            <a:pPr fontAlgn="auto">
              <a:spcBef>
                <a:spcPts val="0"/>
              </a:spcBef>
              <a:spcAft>
                <a:spcPts val="0"/>
              </a:spcAft>
              <a:defRPr/>
            </a:pPr>
            <a:endParaRPr lang="fr-FR" sz="800" dirty="0">
              <a:latin typeface="+mn-lt"/>
              <a:ea typeface="Times New Roman" panose="02020603050405020304" pitchFamily="18" charset="0"/>
              <a:cs typeface="Times New Roman" panose="02020603050405020304" pitchFamily="18" charset="0"/>
            </a:endParaRPr>
          </a:p>
          <a:p>
            <a:pPr fontAlgn="auto">
              <a:spcBef>
                <a:spcPts val="0"/>
              </a:spcBef>
              <a:spcAft>
                <a:spcPts val="0"/>
              </a:spcAft>
              <a:defRPr/>
            </a:pPr>
            <a:endParaRPr lang="fr-FR" sz="800" dirty="0">
              <a:latin typeface="+mn-lt"/>
              <a:ea typeface="Times New Roman" panose="02020603050405020304" pitchFamily="18" charset="0"/>
              <a:cs typeface="Times New Roman" panose="02020603050405020304" pitchFamily="18" charset="0"/>
            </a:endParaRPr>
          </a:p>
          <a:p>
            <a:pPr marL="88900" indent="-88900">
              <a:buFont typeface="Arial" panose="020B0604020202020204" pitchFamily="34" charset="0"/>
              <a:buChar char="•"/>
            </a:pPr>
            <a:r>
              <a:rPr lang="fr-FR" sz="1200" dirty="0">
                <a:latin typeface="+mn-lt"/>
              </a:rPr>
              <a:t>Le diplôme d’initiateur de la FFESSM atteste de la maîtrise des compétences requises pour exercer la fonction d’enseignant Niveau 1 (E1) définie dans le Code du Sport relatif aux établissements organisant la pratique de la plongée subaquatique Art. A.322-71 à A. 322-101 et ses annexes notamment annexe III-15b de la sous-section 1. </a:t>
            </a:r>
          </a:p>
          <a:p>
            <a:endParaRPr lang="fr-FR" sz="1200" dirty="0">
              <a:latin typeface="+mn-lt"/>
            </a:endParaRPr>
          </a:p>
          <a:p>
            <a:pPr marL="88900" indent="-88900">
              <a:buFont typeface="Arial" panose="020B0604020202020204" pitchFamily="34" charset="0"/>
              <a:buChar char="•"/>
            </a:pPr>
            <a:r>
              <a:rPr lang="fr-FR" sz="1200" dirty="0">
                <a:latin typeface="+mn-lt"/>
              </a:rPr>
              <a:t>Cet encadrant possède les compétences générales suivantes :</a:t>
            </a:r>
          </a:p>
          <a:p>
            <a:pPr marL="222250" indent="-88900">
              <a:buFont typeface="Police système"/>
              <a:buChar char="-"/>
            </a:pPr>
            <a:r>
              <a:rPr lang="fr-FR" sz="1200" dirty="0">
                <a:latin typeface="+mn-lt"/>
              </a:rPr>
              <a:t>« Connaître le cadre règlementaire de l’activité ».</a:t>
            </a:r>
          </a:p>
          <a:p>
            <a:pPr marL="222250" indent="-88900">
              <a:buFont typeface="Police système"/>
              <a:buChar char="-"/>
            </a:pPr>
            <a:r>
              <a:rPr lang="fr-FR" sz="1200" dirty="0">
                <a:latin typeface="+mn-lt"/>
              </a:rPr>
              <a:t>« Concevoir, réaliser et évaluer un acte d’enseignement ».</a:t>
            </a:r>
          </a:p>
          <a:p>
            <a:pPr marL="222250" indent="-88900">
              <a:buFont typeface="Police système"/>
              <a:buChar char="-"/>
            </a:pPr>
            <a:r>
              <a:rPr lang="fr-FR" sz="1200" dirty="0">
                <a:latin typeface="+mn-lt"/>
              </a:rPr>
              <a:t>« Organiser et sécuriser l’activité ».</a:t>
            </a:r>
          </a:p>
          <a:p>
            <a:pPr marL="222250" indent="-88900">
              <a:buFont typeface="Police système"/>
              <a:buChar char="-"/>
            </a:pPr>
            <a:r>
              <a:rPr lang="fr-FR" sz="1200" dirty="0">
                <a:latin typeface="+mn-lt"/>
              </a:rPr>
              <a:t>« Organiser un cursus de formation Niveau 1 ».</a:t>
            </a:r>
          </a:p>
          <a:p>
            <a:r>
              <a:rPr lang="fr-FR" sz="1200" dirty="0">
                <a:latin typeface="+mn-lt"/>
              </a:rPr>
              <a:t> </a:t>
            </a:r>
          </a:p>
          <a:p>
            <a:pPr fontAlgn="auto">
              <a:spcBef>
                <a:spcPts val="0"/>
              </a:spcBef>
              <a:spcAft>
                <a:spcPts val="0"/>
              </a:spcAft>
              <a:defRPr/>
            </a:pPr>
            <a:r>
              <a:rPr lang="fr-FR" sz="1200" dirty="0">
                <a:latin typeface="+mn-lt"/>
                <a:ea typeface="Times New Roman" panose="02020603050405020304" pitchFamily="18" charset="0"/>
                <a:cs typeface="Times New Roman" panose="02020603050405020304" pitchFamily="18" charset="0"/>
              </a:rPr>
              <a:t>En plus des prérogatives définies par le Code du Sport</a:t>
            </a:r>
            <a:r>
              <a:rPr lang="fr-FR" sz="1200" dirty="0">
                <a:latin typeface="+mn-lt"/>
                <a:ea typeface="Times New Roman" panose="02020603050405020304" pitchFamily="18" charset="0"/>
                <a:cs typeface="Arial" panose="020B0604020202020204" pitchFamily="34" charset="0"/>
              </a:rPr>
              <a:t> :</a:t>
            </a:r>
            <a:endParaRPr lang="fr-FR" sz="1200" dirty="0">
              <a:latin typeface="+mn-lt"/>
              <a:ea typeface="Times New Roman" panose="02020603050405020304" pitchFamily="18" charset="0"/>
              <a:cs typeface="Times New Roman" panose="02020603050405020304" pitchFamily="18" charset="0"/>
            </a:endParaRPr>
          </a:p>
          <a:p>
            <a:r>
              <a:rPr lang="fr-FR" sz="1200" dirty="0">
                <a:latin typeface="+mn-lt"/>
              </a:rPr>
              <a:t> </a:t>
            </a:r>
          </a:p>
          <a:p>
            <a:pPr marL="88900" indent="-88900">
              <a:buFont typeface="Arial" panose="020B0604020202020204" pitchFamily="34" charset="0"/>
              <a:buChar char="•"/>
            </a:pPr>
            <a:r>
              <a:rPr lang="fr-FR" sz="1200" b="1" dirty="0">
                <a:latin typeface="+mn-lt"/>
              </a:rPr>
              <a:t>l’initiateur E1 peut :</a:t>
            </a:r>
          </a:p>
          <a:p>
            <a:pPr marL="222250" indent="-88900">
              <a:buFont typeface="Police système"/>
              <a:buChar char="-"/>
            </a:pPr>
            <a:r>
              <a:rPr lang="fr-FR" sz="1200" dirty="0">
                <a:latin typeface="+mn-lt"/>
              </a:rPr>
              <a:t>Être Directeur de Plongée, surveiller et organiser des séances en piscine ou fosse de plongée dont la profondeur n’excède pas 6 mètres. </a:t>
            </a:r>
          </a:p>
          <a:p>
            <a:pPr marL="222250" indent="-88900">
              <a:buFont typeface="Police système"/>
              <a:buChar char="-"/>
            </a:pPr>
            <a:r>
              <a:rPr lang="fr-FR" sz="1200" dirty="0">
                <a:latin typeface="+mn-lt"/>
              </a:rPr>
              <a:t>Enseigner, sauf avis contraire du Président du club, la plongée au sein d'un club, du débutant au plongeur Niveau 2 dans l'espace 0 - 6 mètres en milieu artificiel comme en milieu naturel.</a:t>
            </a:r>
          </a:p>
          <a:p>
            <a:pPr marL="222250"/>
            <a:r>
              <a:rPr lang="fr-FR" sz="1200" dirty="0">
                <a:latin typeface="+mn-lt"/>
              </a:rPr>
              <a:t>Si l'enseignement s'effectue en milieu naturel, le Directeur de Plongée doit être au minimum un moniteur 1</a:t>
            </a:r>
            <a:r>
              <a:rPr lang="fr-FR" sz="1200" baseline="30000" dirty="0">
                <a:latin typeface="+mn-lt"/>
              </a:rPr>
              <a:t>er</a:t>
            </a:r>
            <a:r>
              <a:rPr lang="fr-FR" sz="1200" dirty="0">
                <a:latin typeface="+mn-lt"/>
              </a:rPr>
              <a:t> degré (encadrant E3).</a:t>
            </a:r>
          </a:p>
          <a:p>
            <a:pPr marL="222250" indent="-88900">
              <a:buFont typeface="Police système"/>
              <a:buChar char="-"/>
            </a:pPr>
            <a:r>
              <a:rPr lang="fr-FR" sz="1200" dirty="0">
                <a:latin typeface="+mn-lt"/>
              </a:rPr>
              <a:t>Valider les compétences du diplôme de plongeur Niveau 1 en milieu artificiel. La délivrance de ce diplôme se fait sous la signature du Président de club. Le numéro figurant sur son tampon doit être le numéro figurant sur sa carte Initiateur E1.</a:t>
            </a:r>
          </a:p>
          <a:p>
            <a:r>
              <a:rPr lang="fr-FR" sz="1200" dirty="0">
                <a:latin typeface="+mn-lt"/>
              </a:rPr>
              <a:t> </a:t>
            </a:r>
          </a:p>
          <a:p>
            <a:pPr marL="88900" indent="-88900">
              <a:buFont typeface="Arial" panose="020B0604020202020204" pitchFamily="34" charset="0"/>
              <a:buChar char="•"/>
            </a:pPr>
            <a:r>
              <a:rPr lang="fr-FR" sz="1200" b="1" dirty="0">
                <a:latin typeface="+mn-lt"/>
              </a:rPr>
              <a:t>l’initiateur E2 peut :</a:t>
            </a:r>
          </a:p>
          <a:p>
            <a:pPr marL="222250" indent="-88900">
              <a:buFont typeface="Police système"/>
              <a:buChar char="-"/>
            </a:pPr>
            <a:r>
              <a:rPr lang="fr-FR" sz="1200" dirty="0">
                <a:latin typeface="+mn-lt"/>
              </a:rPr>
              <a:t>Être Directeur de Plongée, surveiller et organiser des séances en piscine ou fosse de plongée dont la profondeur n’excède pas 6 mètres. </a:t>
            </a:r>
          </a:p>
          <a:p>
            <a:pPr marL="222250" indent="-88900">
              <a:buFont typeface="Police système"/>
              <a:buChar char="-"/>
            </a:pPr>
            <a:r>
              <a:rPr lang="fr-FR" sz="1200" dirty="0">
                <a:latin typeface="+mn-lt"/>
              </a:rPr>
              <a:t>Enseigner, sauf avis contraire du Président du club, la plongée au sein d'un club, dans </a:t>
            </a:r>
          </a:p>
          <a:p>
            <a:pPr marL="222250"/>
            <a:r>
              <a:rPr lang="fr-FR" sz="1200" dirty="0">
                <a:latin typeface="+mn-lt"/>
              </a:rPr>
              <a:t>l’espace 0 - 20 mètres (jusqu’au Guide de Palanquée – Niveau 4), sous la direction, au minimum, d’un moniteur E3 licencié.</a:t>
            </a:r>
          </a:p>
          <a:p>
            <a:pPr marL="222250" indent="-88900">
              <a:buFont typeface="Police système"/>
              <a:buChar char="-"/>
            </a:pPr>
            <a:r>
              <a:rPr lang="fr-FR" sz="1200" dirty="0">
                <a:latin typeface="+mn-lt"/>
              </a:rPr>
              <a:t>Valider les compétences des diplômes du Niveau 1 et du Niveau 2. La délivrance de ces diplômes se fait sous la signature du Président de club pour le Niveau 1, et du Président de club et d’un moniteur E3 minimum  pour le Niveau 2.</a:t>
            </a:r>
          </a:p>
          <a:p>
            <a:pPr marL="222250" indent="-88900">
              <a:buFont typeface="Police système"/>
              <a:buChar char="-"/>
            </a:pPr>
            <a:r>
              <a:rPr lang="fr-FR" sz="1200" dirty="0">
                <a:latin typeface="+mn-lt"/>
              </a:rPr>
              <a:t>Valider les plongées qu'il a encadrées. Le numéro figurant sur son tampon doit être le numéro figurant sur sa carte initiateur E2 / moniteur 1 étoile CMAS  (dernière suite de chiffres)</a:t>
            </a:r>
          </a:p>
          <a:p>
            <a:pPr marL="227013" indent="-1588"/>
            <a:r>
              <a:rPr lang="fr-FR" sz="1200" dirty="0">
                <a:latin typeface="+mn-lt"/>
              </a:rPr>
              <a:t>Exemple : FRA/F00/11/02/041279/58/22/0000000</a:t>
            </a:r>
            <a:r>
              <a:rPr lang="fr-FR" sz="1200" b="1" dirty="0">
                <a:latin typeface="+mn-lt"/>
              </a:rPr>
              <a:t>9842</a:t>
            </a:r>
            <a:r>
              <a:rPr lang="fr-FR" sz="1200" dirty="0">
                <a:latin typeface="+mn-lt"/>
              </a:rPr>
              <a:t> : numéro à retenir en </a:t>
            </a:r>
            <a:r>
              <a:rPr lang="fr-FR" sz="1200" b="1" dirty="0">
                <a:latin typeface="+mn-lt"/>
              </a:rPr>
              <a:t>gras.</a:t>
            </a:r>
            <a:endParaRPr lang="fr-FR" sz="1200" dirty="0">
              <a:latin typeface="+mn-lt"/>
            </a:endParaRPr>
          </a:p>
        </p:txBody>
      </p:sp>
      <p:sp>
        <p:nvSpPr>
          <p:cNvPr id="4" name="Bouton d'action : Début 3">
            <a:hlinkClick r:id="rId3" action="ppaction://hlinksldjump" highlightClick="1"/>
            <a:extLst>
              <a:ext uri="{FF2B5EF4-FFF2-40B4-BE49-F238E27FC236}">
                <a16:creationId xmlns:a16="http://schemas.microsoft.com/office/drawing/2014/main" id="{80FA89E6-EFCB-674C-A633-ACD469276F4A}"/>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à coins arrondis 44"/>
          <p:cNvSpPr/>
          <p:nvPr/>
        </p:nvSpPr>
        <p:spPr>
          <a:xfrm>
            <a:off x="1883373" y="2128675"/>
            <a:ext cx="2910766" cy="544513"/>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hlinkClick r:id="rId3" action="ppaction://hlinksldjump"/>
              </a:rPr>
              <a:t>Cadre règlementaire</a:t>
            </a:r>
            <a:endParaRPr lang="fr-FR" sz="2400" dirty="0">
              <a:latin typeface="+mn-lt"/>
              <a:ea typeface="Calibri"/>
              <a:cs typeface="Arial" panose="020B0604020202020204" pitchFamily="34" charset="0"/>
            </a:endParaRPr>
          </a:p>
        </p:txBody>
      </p:sp>
      <p:sp>
        <p:nvSpPr>
          <p:cNvPr id="34" name="Rectangle à coins arrondis 44"/>
          <p:cNvSpPr/>
          <p:nvPr/>
        </p:nvSpPr>
        <p:spPr>
          <a:xfrm>
            <a:off x="1266825" y="3318701"/>
            <a:ext cx="4538655" cy="544512"/>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Acte d’enseignement </a:t>
            </a:r>
          </a:p>
        </p:txBody>
      </p:sp>
      <p:sp>
        <p:nvSpPr>
          <p:cNvPr id="37" name="Rectangle à coins arrondis 44"/>
          <p:cNvSpPr/>
          <p:nvPr/>
        </p:nvSpPr>
        <p:spPr>
          <a:xfrm>
            <a:off x="1287010" y="6101447"/>
            <a:ext cx="4538651" cy="574675"/>
          </a:xfrm>
          <a:prstGeom prst="roundRect">
            <a:avLst/>
          </a:prstGeom>
          <a:noFill/>
          <a:ln w="31750" cap="flat" cmpd="sng" algn="ctr">
            <a:solidFill>
              <a:srgbClr val="0033CC"/>
            </a:solidFill>
            <a:prstDash val="solid"/>
          </a:ln>
          <a:effectLst>
            <a:outerShdw blurRad="40000" dist="20000" dir="5400000" rotWithShape="0">
              <a:srgbClr val="000000">
                <a:alpha val="38000"/>
              </a:srgbClr>
            </a:outerShdw>
          </a:effectLst>
        </p:spPr>
        <p:txBody>
          <a:bodyPr anchor="ctr"/>
          <a:lstStyle/>
          <a:p>
            <a:pPr algn="ctr" fontAlgn="auto">
              <a:lnSpc>
                <a:spcPct val="115000"/>
              </a:lnSpc>
              <a:spcBef>
                <a:spcPts val="0"/>
              </a:spcBef>
              <a:spcAft>
                <a:spcPts val="1000"/>
              </a:spcAft>
              <a:defRPr/>
            </a:pPr>
            <a:r>
              <a:rPr lang="fr-FR" sz="2400" dirty="0">
                <a:latin typeface="+mn-lt"/>
                <a:ea typeface="Calibri"/>
                <a:cs typeface="Arial" panose="020B0604020202020204" pitchFamily="34" charset="0"/>
              </a:rPr>
              <a:t>Organisation</a:t>
            </a:r>
          </a:p>
        </p:txBody>
      </p:sp>
      <p:sp>
        <p:nvSpPr>
          <p:cNvPr id="17415" name="ZoneTexte 5"/>
          <p:cNvSpPr txBox="1">
            <a:spLocks noChangeArrowheads="1"/>
          </p:cNvSpPr>
          <p:nvPr/>
        </p:nvSpPr>
        <p:spPr bwMode="auto">
          <a:xfrm>
            <a:off x="912367" y="892797"/>
            <a:ext cx="4672013" cy="400110"/>
          </a:xfrm>
          <a:prstGeom prst="rect">
            <a:avLst/>
          </a:prstGeom>
          <a:noFill/>
          <a:ln w="9525">
            <a:noFill/>
            <a:miter lim="800000"/>
            <a:headEnd/>
            <a:tailEnd/>
          </a:ln>
        </p:spPr>
        <p:txBody>
          <a:bodyPr>
            <a:spAutoFit/>
          </a:bodyPr>
          <a:lstStyle/>
          <a:p>
            <a:pPr algn="ctr"/>
            <a:r>
              <a:rPr lang="fr-FR" sz="2000" b="1" dirty="0">
                <a:solidFill>
                  <a:srgbClr val="0070C0"/>
                </a:solidFill>
                <a:latin typeface="+mn-lt"/>
              </a:rPr>
              <a:t>STAGE INITIAL</a:t>
            </a:r>
            <a:endParaRPr lang="fr-FR" sz="2000" dirty="0">
              <a:solidFill>
                <a:srgbClr val="0070C0"/>
              </a:solidFill>
              <a:latin typeface="+mn-lt"/>
            </a:endParaRPr>
          </a:p>
        </p:txBody>
      </p:sp>
      <p:sp>
        <p:nvSpPr>
          <p:cNvPr id="7" name="Rectangle : coins arrondis 6">
            <a:hlinkClick r:id="rId4" action="ppaction://hlinksldjump"/>
          </p:cNvPr>
          <p:cNvSpPr/>
          <p:nvPr/>
        </p:nvSpPr>
        <p:spPr>
          <a:xfrm>
            <a:off x="1301907" y="4698198"/>
            <a:ext cx="1503268" cy="849335"/>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solidFill>
                  <a:schemeClr val="tx1"/>
                </a:solidFill>
                <a:cs typeface="Arial" charset="0"/>
                <a:hlinkClick r:id="rId5" action="ppaction://hlinksldjump"/>
              </a:rPr>
              <a:t>Concevoir</a:t>
            </a:r>
            <a:endParaRPr lang="fr-FR" sz="2000" b="1" dirty="0">
              <a:solidFill>
                <a:schemeClr val="tx1"/>
              </a:solidFill>
              <a:cs typeface="Arial" charset="0"/>
            </a:endParaRPr>
          </a:p>
        </p:txBody>
      </p:sp>
      <p:sp>
        <p:nvSpPr>
          <p:cNvPr id="16" name="Rectangle : coins arrondis 15"/>
          <p:cNvSpPr/>
          <p:nvPr/>
        </p:nvSpPr>
        <p:spPr>
          <a:xfrm>
            <a:off x="2995052" y="4705893"/>
            <a:ext cx="1302920" cy="849335"/>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b="1" dirty="0">
                <a:solidFill>
                  <a:schemeClr val="tx1"/>
                </a:solidFill>
                <a:cs typeface="Arial" panose="020B0604020202020204" pitchFamily="34" charset="0"/>
                <a:hlinkClick r:id="rId6" action="ppaction://hlinksldjump"/>
              </a:rPr>
              <a:t>Réaliser</a:t>
            </a:r>
            <a:endParaRPr lang="fr-FR" sz="2000" b="1" dirty="0">
              <a:solidFill>
                <a:schemeClr val="tx1"/>
              </a:solidFill>
              <a:cs typeface="Arial" panose="020B0604020202020204" pitchFamily="34" charset="0"/>
            </a:endParaRPr>
          </a:p>
        </p:txBody>
      </p:sp>
      <p:sp>
        <p:nvSpPr>
          <p:cNvPr id="17" name="Rectangle : coins arrondis 16"/>
          <p:cNvSpPr/>
          <p:nvPr/>
        </p:nvSpPr>
        <p:spPr>
          <a:xfrm>
            <a:off x="4487849" y="4698981"/>
            <a:ext cx="1302920" cy="847767"/>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b="1" dirty="0">
                <a:solidFill>
                  <a:schemeClr val="tx1"/>
                </a:solidFill>
                <a:cs typeface="Arial" panose="020B0604020202020204" pitchFamily="34" charset="0"/>
                <a:hlinkClick r:id="rId7" action="ppaction://hlinksldjump"/>
              </a:rPr>
              <a:t>Évaluer</a:t>
            </a:r>
            <a:endParaRPr lang="fr-FR" sz="2000" b="1" dirty="0">
              <a:solidFill>
                <a:schemeClr val="tx1"/>
              </a:solidFill>
              <a:cs typeface="Arial" panose="020B0604020202020204" pitchFamily="34" charset="0"/>
            </a:endParaRPr>
          </a:p>
        </p:txBody>
      </p:sp>
      <p:sp>
        <p:nvSpPr>
          <p:cNvPr id="25" name="Rectangle : coins arrondis 24"/>
          <p:cNvSpPr/>
          <p:nvPr/>
        </p:nvSpPr>
        <p:spPr>
          <a:xfrm>
            <a:off x="849719" y="7649073"/>
            <a:ext cx="2270860" cy="879475"/>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b="1" dirty="0">
                <a:solidFill>
                  <a:srgbClr val="0000FF"/>
                </a:solidFill>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Organiser et sécuriser l’activité</a:t>
            </a:r>
            <a:endParaRPr lang="fr-FR" sz="2000" b="1" dirty="0">
              <a:solidFill>
                <a:srgbClr val="0000FF"/>
              </a:solidFill>
              <a:cs typeface="Arial" panose="020B0604020202020204" pitchFamily="34" charset="0"/>
            </a:endParaRPr>
          </a:p>
        </p:txBody>
      </p:sp>
      <p:cxnSp>
        <p:nvCxnSpPr>
          <p:cNvPr id="20" name="Connecteur droit avec flèche 19"/>
          <p:cNvCxnSpPr>
            <a:cxnSpLocks/>
          </p:cNvCxnSpPr>
          <p:nvPr/>
        </p:nvCxnSpPr>
        <p:spPr>
          <a:xfrm>
            <a:off x="2112245" y="4073383"/>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a:cxnSpLocks/>
          </p:cNvCxnSpPr>
          <p:nvPr/>
        </p:nvCxnSpPr>
        <p:spPr>
          <a:xfrm>
            <a:off x="3609946" y="4094243"/>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a:cxnSpLocks/>
          </p:cNvCxnSpPr>
          <p:nvPr/>
        </p:nvCxnSpPr>
        <p:spPr>
          <a:xfrm>
            <a:off x="5139309" y="4094242"/>
            <a:ext cx="0" cy="4810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cxnSpLocks/>
          </p:cNvCxnSpPr>
          <p:nvPr/>
        </p:nvCxnSpPr>
        <p:spPr>
          <a:xfrm>
            <a:off x="2096163" y="6922885"/>
            <a:ext cx="0" cy="47942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cxnSpLocks/>
          </p:cNvCxnSpPr>
          <p:nvPr/>
        </p:nvCxnSpPr>
        <p:spPr>
          <a:xfrm>
            <a:off x="4441217" y="6932424"/>
            <a:ext cx="0" cy="479425"/>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3" name="Rectangle : coins arrondis 22">
            <a:extLst>
              <a:ext uri="{FF2B5EF4-FFF2-40B4-BE49-F238E27FC236}">
                <a16:creationId xmlns:a16="http://schemas.microsoft.com/office/drawing/2014/main" id="{4C19D2DF-A30B-BB48-BFAB-4ADBF81443BC}"/>
              </a:ext>
            </a:extLst>
          </p:cNvPr>
          <p:cNvSpPr/>
          <p:nvPr/>
        </p:nvSpPr>
        <p:spPr>
          <a:xfrm>
            <a:off x="3609946" y="7647044"/>
            <a:ext cx="2361769" cy="879475"/>
          </a:xfrm>
          <a:prstGeom prst="round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000" b="1" dirty="0">
                <a:solidFill>
                  <a:schemeClr val="tx1"/>
                </a:solidFill>
                <a:cs typeface="Arial" panose="020B0604020202020204" pitchFamily="34" charset="0"/>
                <a:hlinkClick r:id="rId9" action="ppaction://hlinksldjump"/>
              </a:rPr>
              <a:t>Organiser un cursus de formation</a:t>
            </a:r>
            <a:endParaRPr lang="fr-FR" sz="2000" b="1" dirty="0">
              <a:solidFill>
                <a:schemeClr val="tx1"/>
              </a:solidFill>
              <a:cs typeface="Arial" panose="020B0604020202020204" pitchFamily="34" charset="0"/>
            </a:endParaRPr>
          </a:p>
        </p:txBody>
      </p:sp>
      <p:graphicFrame>
        <p:nvGraphicFramePr>
          <p:cNvPr id="29" name="Diagramme 28">
            <a:extLst>
              <a:ext uri="{FF2B5EF4-FFF2-40B4-BE49-F238E27FC236}">
                <a16:creationId xmlns:a16="http://schemas.microsoft.com/office/drawing/2014/main" id="{32DBA0FF-E3C4-E84D-B48C-2E92CADAB13F}"/>
              </a:ext>
            </a:extLst>
          </p:cNvPr>
          <p:cNvGraphicFramePr/>
          <p:nvPr>
            <p:extLst>
              <p:ext uri="{D42A27DB-BD31-4B8C-83A1-F6EECF244321}">
                <p14:modId xmlns:p14="http://schemas.microsoft.com/office/powerpoint/2010/main" val="780621356"/>
              </p:ext>
            </p:extLst>
          </p:nvPr>
        </p:nvGraphicFramePr>
        <p:xfrm>
          <a:off x="232916" y="9072754"/>
          <a:ext cx="4104307" cy="51257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 name="ZoneTexte 1">
            <a:extLst>
              <a:ext uri="{FF2B5EF4-FFF2-40B4-BE49-F238E27FC236}">
                <a16:creationId xmlns:a16="http://schemas.microsoft.com/office/drawing/2014/main" id="{9B30D5C0-9DB3-C744-849B-36CF0455E151}"/>
              </a:ext>
            </a:extLst>
          </p:cNvPr>
          <p:cNvSpPr txBox="1"/>
          <p:nvPr/>
        </p:nvSpPr>
        <p:spPr>
          <a:xfrm>
            <a:off x="5193792" y="8723376"/>
            <a:ext cx="184731" cy="369332"/>
          </a:xfrm>
          <a:prstGeom prst="rect">
            <a:avLst/>
          </a:prstGeom>
          <a:noFill/>
        </p:spPr>
        <p:txBody>
          <a:bodyPr wrap="none" rtlCol="0">
            <a:spAutoFit/>
          </a:bodyPr>
          <a:lstStyle/>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oneTexte 12"/>
          <p:cNvSpPr txBox="1">
            <a:spLocks noChangeArrowheads="1"/>
          </p:cNvSpPr>
          <p:nvPr/>
        </p:nvSpPr>
        <p:spPr bwMode="auto">
          <a:xfrm>
            <a:off x="421061" y="1184359"/>
            <a:ext cx="5832177" cy="400110"/>
          </a:xfrm>
          <a:prstGeom prst="rect">
            <a:avLst/>
          </a:prstGeom>
          <a:noFill/>
          <a:ln w="9525">
            <a:noFill/>
            <a:miter lim="800000"/>
            <a:headEnd/>
            <a:tailEnd/>
          </a:ln>
        </p:spPr>
        <p:txBody>
          <a:bodyPr wrap="square">
            <a:spAutoFit/>
          </a:bodyPr>
          <a:lstStyle/>
          <a:p>
            <a:pPr algn="ctr"/>
            <a:r>
              <a:rPr lang="fr-FR" sz="2000" b="1" dirty="0">
                <a:solidFill>
                  <a:srgbClr val="0070C0"/>
                </a:solidFill>
                <a:latin typeface="+mn-lt"/>
              </a:rPr>
              <a:t>ACCÈS AU STAGE INITIAL ET RÈGLES D’ORGANISATION</a:t>
            </a:r>
            <a:endParaRPr lang="fr-FR" sz="2000" dirty="0">
              <a:solidFill>
                <a:srgbClr val="0070C0"/>
              </a:solidFill>
              <a:latin typeface="+mn-lt"/>
            </a:endParaRPr>
          </a:p>
        </p:txBody>
      </p:sp>
      <p:sp>
        <p:nvSpPr>
          <p:cNvPr id="3" name="Rectangle 2"/>
          <p:cNvSpPr/>
          <p:nvPr/>
        </p:nvSpPr>
        <p:spPr>
          <a:xfrm>
            <a:off x="68562" y="2792413"/>
            <a:ext cx="6671400" cy="5632311"/>
          </a:xfrm>
          <a:prstGeom prst="rect">
            <a:avLst/>
          </a:prstGeom>
        </p:spPr>
        <p:txBody>
          <a:bodyPr wrap="square">
            <a:spAutoFit/>
          </a:bodyPr>
          <a:lstStyle/>
          <a:p>
            <a:pPr marL="88900" indent="-88900">
              <a:buFont typeface="Arial" panose="020B0604020202020204" pitchFamily="34" charset="0"/>
              <a:buChar char="•"/>
            </a:pPr>
            <a:r>
              <a:rPr lang="fr-FR" sz="1200" dirty="0">
                <a:latin typeface="+mn-lt"/>
              </a:rPr>
              <a:t>Pour accéder au stage initial, le candidat doit  :</a:t>
            </a:r>
          </a:p>
          <a:p>
            <a:pPr marL="139700"/>
            <a:r>
              <a:rPr lang="fr-FR" sz="1200" dirty="0">
                <a:latin typeface="+mn-lt"/>
              </a:rPr>
              <a:t>- Être titulaire de la licence FFESSM en cours de validité.</a:t>
            </a:r>
          </a:p>
          <a:p>
            <a:pPr marL="139700"/>
            <a:r>
              <a:rPr lang="fr-FR" sz="1200" dirty="0">
                <a:latin typeface="+mn-lt"/>
              </a:rPr>
              <a:t>- Être âgé de 18 ans révolus à la date de début du stage initial.</a:t>
            </a:r>
          </a:p>
          <a:p>
            <a:pPr marL="139700"/>
            <a:r>
              <a:rPr lang="fr-FR" sz="1200" dirty="0">
                <a:latin typeface="+mn-lt"/>
              </a:rPr>
              <a:t>- Être francophone.</a:t>
            </a:r>
          </a:p>
          <a:p>
            <a:pPr marL="139700"/>
            <a:r>
              <a:rPr lang="fr-FR" sz="1200" dirty="0">
                <a:latin typeface="+mn-lt"/>
              </a:rPr>
              <a:t>- Être titulaire du diplôme de Plongeur Autonome Niveau 2 minimum ou d’un diplôme équivalent.</a:t>
            </a:r>
          </a:p>
          <a:p>
            <a:pPr marL="96838" indent="-87313">
              <a:buFont typeface="Arial" panose="020B0604020202020204" pitchFamily="34" charset="0"/>
              <a:buChar char="•"/>
            </a:pPr>
            <a:r>
              <a:rPr lang="fr-FR" sz="1200" dirty="0">
                <a:latin typeface="+mn-lt"/>
              </a:rPr>
              <a:t>Contrôle médical : lorsque le stage initial inclut des passages à l’eau, se conformer aux préconisations exposées en fin de chapitre « généralités » du MFT.</a:t>
            </a:r>
          </a:p>
          <a:p>
            <a:pPr marL="171450" indent="-77788">
              <a:buFontTx/>
              <a:buChar char="-"/>
            </a:pPr>
            <a:endParaRPr lang="fr-FR" sz="1200" dirty="0">
              <a:latin typeface="+mn-lt"/>
            </a:endParaRPr>
          </a:p>
          <a:p>
            <a:pPr marL="93663" indent="-84138">
              <a:buFont typeface="Arial" panose="020B0604020202020204" pitchFamily="34" charset="0"/>
              <a:buChar char="•"/>
            </a:pPr>
            <a:r>
              <a:rPr lang="fr-FR" sz="1200" dirty="0">
                <a:latin typeface="+mn-lt"/>
              </a:rPr>
              <a:t>Le stage initial a un volume horaire de 14 heures et doit se dérouler dans un délai d’un mois maximum </a:t>
            </a:r>
          </a:p>
          <a:p>
            <a:pPr marL="93663" lvl="0" indent="-84138">
              <a:buFont typeface="Arial" panose="020B0604020202020204" pitchFamily="34" charset="0"/>
              <a:buChar char="•"/>
            </a:pPr>
            <a:r>
              <a:rPr lang="fr-FR" sz="1200" dirty="0">
                <a:latin typeface="+mn-lt"/>
              </a:rPr>
              <a:t>L’organisation du stage initial relève de la CTR qui peut la déléguer à un Codep, un club associatif ou une SCA. </a:t>
            </a:r>
          </a:p>
          <a:p>
            <a:pPr marL="93663" indent="-84138">
              <a:buFont typeface="Arial" panose="020B0604020202020204" pitchFamily="34" charset="0"/>
              <a:buChar char="•"/>
            </a:pPr>
            <a:r>
              <a:rPr lang="fr-FR" sz="1200" dirty="0">
                <a:latin typeface="+mn-lt"/>
              </a:rPr>
              <a:t>Pour les SCIA et les structures non rattachées à une CTR, l’accord du Président de la CTN est requis.</a:t>
            </a:r>
          </a:p>
          <a:p>
            <a:pPr marL="93663" indent="-84138">
              <a:buFont typeface="Arial" panose="020B0604020202020204" pitchFamily="34" charset="0"/>
              <a:buChar char="•"/>
            </a:pPr>
            <a:r>
              <a:rPr lang="fr-FR" sz="1200" dirty="0">
                <a:latin typeface="+mn-lt"/>
              </a:rPr>
              <a:t>L’organisateur formule une déclaration un mois avant le stage au Président de la CTR qui a la possibilité de désigner le directeur du stage.</a:t>
            </a:r>
          </a:p>
          <a:p>
            <a:pPr marL="88900" indent="-79375">
              <a:buFont typeface="Arial" panose="020B0604020202020204" pitchFamily="34" charset="0"/>
              <a:buChar char="•"/>
            </a:pPr>
            <a:endParaRPr lang="fr-FR" sz="1200" dirty="0">
              <a:latin typeface="+mn-lt"/>
            </a:endParaRPr>
          </a:p>
          <a:p>
            <a:pPr marL="88900" indent="-79375">
              <a:buFont typeface="Arial" panose="020B0604020202020204" pitchFamily="34" charset="0"/>
              <a:buChar char="•"/>
            </a:pPr>
            <a:r>
              <a:rPr lang="fr-FR" sz="1200" dirty="0">
                <a:latin typeface="+mn-lt"/>
              </a:rPr>
              <a:t>Le stagiaire initiateur a l’obligation de participer à l’intégralité du stage initial, quelle que soit sa forme. À l’issue de celui-ci, un livret pédagogique lui sera remis.</a:t>
            </a:r>
          </a:p>
          <a:p>
            <a:pPr marL="88900" indent="-79375">
              <a:buFont typeface="Arial" panose="020B0604020202020204" pitchFamily="34" charset="0"/>
              <a:buChar char="•"/>
            </a:pPr>
            <a:r>
              <a:rPr lang="fr-FR" sz="1200" dirty="0">
                <a:latin typeface="+mn-lt"/>
              </a:rPr>
              <a:t>Le directeur du stage initial est un MF2 ou MF2 associé de la FFESSM , ou BEES2, ou DES-JEPS licencié à la FFESSM, présent pendant la totalité du stage. Il valide le stage initial sur le livret pédagogique.</a:t>
            </a:r>
          </a:p>
          <a:p>
            <a:pPr marL="88900" indent="-79375">
              <a:buFont typeface="Arial" panose="020B0604020202020204" pitchFamily="34" charset="0"/>
              <a:buChar char="•"/>
            </a:pPr>
            <a:r>
              <a:rPr lang="fr-FR" sz="1200" dirty="0">
                <a:latin typeface="+mn-lt"/>
              </a:rPr>
              <a:t>Le stage initial a pour objectif principal de préparer le stagiaire initiateur au stage pédagogique en situation. De fait, son contenu porte essentiellement sur les modules « Cadre règlementaire » , « Acte d’enseignement » et « Organisation » sans exclure d’autres contenus jugés pertinents par le directeur de stage. À ce stade, les modules ne sont pas nécessairement maîtrisés dans tous leurs aspects.</a:t>
            </a:r>
          </a:p>
          <a:p>
            <a:pPr marL="88900" indent="-79375">
              <a:buFont typeface="Arial" panose="020B0604020202020204" pitchFamily="34" charset="0"/>
              <a:buChar char="•"/>
            </a:pPr>
            <a:r>
              <a:rPr lang="fr-FR" sz="1200" dirty="0">
                <a:latin typeface="+mn-lt"/>
              </a:rPr>
              <a:t> L’ensemble des stages doit être effectué dans un délai de 3 ans maximum à partir de la fin du stage initial. Tout candidat doit se présenter à l’examen avant la fin de ce délai.</a:t>
            </a:r>
          </a:p>
          <a:p>
            <a:pPr marL="88900" indent="-79375">
              <a:buFont typeface="Arial" panose="020B0604020202020204" pitchFamily="34" charset="0"/>
              <a:buChar char="•"/>
            </a:pPr>
            <a:r>
              <a:rPr lang="fr-FR" sz="1200" dirty="0">
                <a:latin typeface="+mn-lt"/>
              </a:rPr>
              <a:t>Un stagiaire initiateur suivant en parallèle un stage en situation MF1 peut être exempté du stage initial initiateur. Cette exemption est accordée par le Président de la CTR à la demande du stagiaire qui doit lui fournir une copie de son livret pédagogique. La date de validation du stage initial MF1 sert alors de référence pour le délai maximal de présentation à l’examen initiateur</a:t>
            </a:r>
          </a:p>
        </p:txBody>
      </p:sp>
      <p:sp>
        <p:nvSpPr>
          <p:cNvPr id="5" name="Bouton d'action : Début 4">
            <a:hlinkClick r:id="rId3" action="ppaction://hlinksldjump" highlightClick="1"/>
            <a:extLst>
              <a:ext uri="{FF2B5EF4-FFF2-40B4-BE49-F238E27FC236}">
                <a16:creationId xmlns:a16="http://schemas.microsoft.com/office/drawing/2014/main" id="{1285ECA2-E8D1-E347-B76C-5D12551946A1}"/>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oneTexte 12"/>
          <p:cNvSpPr txBox="1">
            <a:spLocks noChangeArrowheads="1"/>
          </p:cNvSpPr>
          <p:nvPr/>
        </p:nvSpPr>
        <p:spPr bwMode="auto">
          <a:xfrm>
            <a:off x="1096168" y="471586"/>
            <a:ext cx="4665663" cy="400050"/>
          </a:xfrm>
          <a:prstGeom prst="rect">
            <a:avLst/>
          </a:prstGeom>
          <a:noFill/>
          <a:ln w="9525">
            <a:noFill/>
            <a:miter lim="800000"/>
            <a:headEnd/>
            <a:tailEnd/>
          </a:ln>
        </p:spPr>
        <p:txBody>
          <a:bodyPr>
            <a:spAutoFit/>
          </a:bodyPr>
          <a:lstStyle/>
          <a:p>
            <a:pPr algn="ctr"/>
            <a:r>
              <a:rPr lang="fr-FR" sz="2000" b="1" dirty="0">
                <a:solidFill>
                  <a:srgbClr val="0070C0"/>
                </a:solidFill>
                <a:latin typeface="+mn-lt"/>
              </a:rPr>
              <a:t>CADRE RÈGLEMENTAIRE</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1703011372"/>
              </p:ext>
            </p:extLst>
          </p:nvPr>
        </p:nvGraphicFramePr>
        <p:xfrm>
          <a:off x="260647" y="1065711"/>
          <a:ext cx="6336704" cy="7854316"/>
        </p:xfrm>
        <a:graphic>
          <a:graphicData uri="http://schemas.openxmlformats.org/drawingml/2006/table">
            <a:tbl>
              <a:tblPr firstRow="1" bandRow="1">
                <a:tableStyleId>{5C22544A-7EE6-4342-B048-85BDC9FD1C3A}</a:tableStyleId>
              </a:tblPr>
              <a:tblGrid>
                <a:gridCol w="2175023">
                  <a:extLst>
                    <a:ext uri="{9D8B030D-6E8A-4147-A177-3AD203B41FA5}">
                      <a16:colId xmlns:a16="http://schemas.microsoft.com/office/drawing/2014/main" val="20000"/>
                    </a:ext>
                  </a:extLst>
                </a:gridCol>
                <a:gridCol w="4161681">
                  <a:extLst>
                    <a:ext uri="{9D8B030D-6E8A-4147-A177-3AD203B41FA5}">
                      <a16:colId xmlns:a16="http://schemas.microsoft.com/office/drawing/2014/main" val="20001"/>
                    </a:ext>
                  </a:extLst>
                </a:gridCol>
              </a:tblGrid>
              <a:tr h="370610">
                <a:tc>
                  <a:txBody>
                    <a:bodyPr/>
                    <a:lstStyle/>
                    <a:p>
                      <a:r>
                        <a:rPr lang="fr-FR" dirty="0"/>
                        <a:t>Connaissances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948268">
                <a:tc>
                  <a:txBody>
                    <a:bodyPr/>
                    <a:lstStyle/>
                    <a:p>
                      <a:r>
                        <a:rPr lang="fr-FR" sz="1100" kern="1200" dirty="0">
                          <a:solidFill>
                            <a:schemeClr val="tx1"/>
                          </a:solidFill>
                          <a:effectLst/>
                          <a:latin typeface="+mn-lt"/>
                          <a:ea typeface="+mn-ea"/>
                          <a:cs typeface="Arial" panose="020B0604020202020204" pitchFamily="34" charset="0"/>
                        </a:rPr>
                        <a:t>Règlementation relative à l’organisation et aux conditions de pratique de la plongée en exploration citées dans le Code du Sport et le MFT.</a:t>
                      </a:r>
                      <a:endParaRPr lang="fr-FR" sz="1100" i="0" dirty="0">
                        <a:solidFill>
                          <a:schemeClr val="tx1"/>
                        </a:solidFill>
                        <a:latin typeface="+mn-lt"/>
                        <a:cs typeface="Arial" panose="020B0604020202020204" pitchFamily="34" charset="0"/>
                      </a:endParaRPr>
                    </a:p>
                  </a:txBody>
                  <a:tcPr anchor="ctr"/>
                </a:tc>
                <a:tc>
                  <a:txBody>
                    <a:bodyPr/>
                    <a:lstStyle/>
                    <a:p>
                      <a:pPr marL="88900" lvl="0" indent="-88900">
                        <a:buFont typeface="Arial" panose="020B0604020202020204" pitchFamily="34" charset="0"/>
                        <a:buChar char="•"/>
                        <a:tabLst/>
                      </a:pPr>
                      <a:r>
                        <a:rPr lang="fr-FR" sz="1100" kern="1200" dirty="0">
                          <a:solidFill>
                            <a:schemeClr val="tx1"/>
                          </a:solidFill>
                          <a:effectLst/>
                          <a:latin typeface="+mn-lt"/>
                          <a:ea typeface="+mn-ea"/>
                          <a:cs typeface="+mn-cs"/>
                        </a:rPr>
                        <a:t>Prérogatives du E1 et du E2.</a:t>
                      </a:r>
                      <a:endParaRPr lang="fr-FR" sz="1100" dirty="0">
                        <a:solidFill>
                          <a:schemeClr val="tx1"/>
                        </a:solidFill>
                        <a:effectLst/>
                        <a:latin typeface="+mn-lt"/>
                      </a:endParaRPr>
                    </a:p>
                    <a:p>
                      <a:pPr marL="88900" lvl="0" indent="-88900">
                        <a:buFont typeface="Arial" panose="020B0604020202020204" pitchFamily="34" charset="0"/>
                        <a:buChar char="•"/>
                        <a:tabLst/>
                      </a:pPr>
                      <a:r>
                        <a:rPr lang="fr-FR" sz="1100" kern="1200" dirty="0">
                          <a:solidFill>
                            <a:schemeClr val="tx1"/>
                          </a:solidFill>
                          <a:effectLst/>
                          <a:latin typeface="+mn-lt"/>
                          <a:ea typeface="+mn-ea"/>
                          <a:cs typeface="+mn-cs"/>
                        </a:rPr>
                        <a:t>Prérogatives des différents niveaux de plongeurs.</a:t>
                      </a:r>
                      <a:endParaRPr lang="fr-FR" sz="1100" dirty="0">
                        <a:solidFill>
                          <a:schemeClr val="tx1"/>
                        </a:solidFill>
                        <a:effectLst/>
                        <a:latin typeface="+mn-lt"/>
                      </a:endParaRPr>
                    </a:p>
                    <a:p>
                      <a:pPr marL="88900" lvl="0" indent="-88900">
                        <a:buFont typeface="Arial" panose="020B0604020202020204" pitchFamily="34" charset="0"/>
                        <a:buChar char="•"/>
                        <a:tabLst/>
                      </a:pPr>
                      <a:r>
                        <a:rPr lang="fr-FR" sz="1100" kern="1200" dirty="0">
                          <a:solidFill>
                            <a:schemeClr val="tx1"/>
                          </a:solidFill>
                          <a:effectLst/>
                          <a:latin typeface="+mn-lt"/>
                          <a:ea typeface="+mn-ea"/>
                          <a:cs typeface="+mn-cs"/>
                        </a:rPr>
                        <a:t>Équipements obligatoires et facultatifs des plongeurs et des encadrants.</a:t>
                      </a:r>
                      <a:endParaRPr lang="fr-FR" sz="1100" dirty="0">
                        <a:solidFill>
                          <a:schemeClr val="tx1"/>
                        </a:solidFill>
                        <a:effectLst/>
                        <a:latin typeface="+mn-lt"/>
                      </a:endParaRPr>
                    </a:p>
                    <a:p>
                      <a:pPr marL="88900" lvl="0" indent="-88900">
                        <a:buFont typeface="Arial" panose="020B0604020202020204" pitchFamily="34" charset="0"/>
                        <a:buChar char="•"/>
                        <a:tabLst/>
                      </a:pPr>
                      <a:r>
                        <a:rPr lang="fr-FR" sz="1100" kern="1200" dirty="0">
                          <a:solidFill>
                            <a:schemeClr val="tx1"/>
                          </a:solidFill>
                          <a:effectLst/>
                          <a:latin typeface="+mn-lt"/>
                          <a:ea typeface="+mn-ea"/>
                          <a:cs typeface="+mn-cs"/>
                        </a:rPr>
                        <a:t>Matériel obligatoire sur le lieu de plongée.</a:t>
                      </a:r>
                      <a:endParaRPr lang="fr-FR" sz="1100" dirty="0">
                        <a:solidFill>
                          <a:schemeClr val="tx1"/>
                        </a:solidFill>
                        <a:effectLst/>
                        <a:latin typeface="+mn-lt"/>
                      </a:endParaRPr>
                    </a:p>
                    <a:p>
                      <a:pPr marL="88900" indent="-88900">
                        <a:buFont typeface="Arial" panose="020B0604020202020204" pitchFamily="34" charset="0"/>
                        <a:buChar char="•"/>
                        <a:tabLst/>
                      </a:pPr>
                      <a:r>
                        <a:rPr lang="fr-FR" sz="1100" kern="1200" dirty="0">
                          <a:solidFill>
                            <a:schemeClr val="tx1"/>
                          </a:solidFill>
                          <a:effectLst/>
                          <a:latin typeface="+mn-lt"/>
                          <a:ea typeface="+mn-ea"/>
                          <a:cs typeface="+mn-cs"/>
                        </a:rPr>
                        <a:t>Conditions d’évolution des jeunes plongeurs à la FFESSM.</a:t>
                      </a:r>
                      <a:r>
                        <a:rPr lang="fr-FR" sz="1100" dirty="0">
                          <a:solidFill>
                            <a:schemeClr val="tx1"/>
                          </a:solidFill>
                          <a:effectLst/>
                        </a:rPr>
                        <a:t> </a:t>
                      </a:r>
                      <a:endParaRPr lang="fr-FR" sz="11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r h="368338">
                <a:tc>
                  <a:txBody>
                    <a:bodyPr/>
                    <a:lstStyle/>
                    <a:p>
                      <a:r>
                        <a:rPr lang="fr-FR" sz="1100" kern="1200" dirty="0">
                          <a:solidFill>
                            <a:schemeClr val="tx1"/>
                          </a:solidFill>
                          <a:effectLst/>
                          <a:latin typeface="+mn-lt"/>
                          <a:ea typeface="+mn-ea"/>
                          <a:cs typeface="+mn-cs"/>
                        </a:rPr>
                        <a:t>Contenus de formation (MFT).</a:t>
                      </a:r>
                      <a:r>
                        <a:rPr lang="fr-FR" sz="1100" dirty="0">
                          <a:solidFill>
                            <a:schemeClr val="tx1"/>
                          </a:solidFill>
                          <a:effectLst/>
                          <a:latin typeface="+mn-lt"/>
                        </a:rPr>
                        <a:t> </a:t>
                      </a:r>
                      <a:endParaRPr lang="fr-FR" sz="1100" i="0" dirty="0">
                        <a:solidFill>
                          <a:schemeClr val="tx1"/>
                        </a:solidFill>
                        <a:latin typeface="+mn-lt"/>
                        <a:cs typeface="Arial" panose="020B0604020202020204" pitchFamily="34" charset="0"/>
                      </a:endParaRPr>
                    </a:p>
                  </a:txBody>
                  <a:tcPr anchor="ctr"/>
                </a:tc>
                <a:tc>
                  <a:txBody>
                    <a:bodyPr/>
                    <a:lstStyle/>
                    <a:p>
                      <a:pPr marL="88900" lvl="0" indent="-88900">
                        <a:buFontTx/>
                        <a:buNone/>
                        <a:tabLst/>
                      </a:pPr>
                      <a:r>
                        <a:rPr lang="fr-FR" sz="1100" kern="1200" dirty="0">
                          <a:solidFill>
                            <a:schemeClr val="tx1"/>
                          </a:solidFill>
                          <a:effectLst/>
                          <a:latin typeface="+mn-lt"/>
                          <a:ea typeface="+mn-ea"/>
                          <a:cs typeface="+mn-cs"/>
                        </a:rPr>
                        <a:t>Principalement ceux concernant les prérogatives du E1 : jeunes plongeurs, niveau 1 et niveau 2.</a:t>
                      </a:r>
                      <a:r>
                        <a:rPr lang="fr-FR" sz="1100" dirty="0">
                          <a:solidFill>
                            <a:schemeClr val="tx1"/>
                          </a:solidFill>
                          <a:effectLst/>
                        </a:rPr>
                        <a:t> </a:t>
                      </a:r>
                      <a:endParaRPr lang="fr-FR" sz="11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35038">
                <a:tc>
                  <a:txBody>
                    <a:bodyPr/>
                    <a:lstStyle/>
                    <a:p>
                      <a:r>
                        <a:rPr lang="fr-FR" sz="1100" kern="1200" dirty="0">
                          <a:solidFill>
                            <a:schemeClr val="tx1"/>
                          </a:solidFill>
                          <a:effectLst/>
                          <a:latin typeface="+mn-lt"/>
                          <a:ea typeface="+mn-ea"/>
                          <a:cs typeface="+mn-cs"/>
                        </a:rPr>
                        <a:t>Responsabilités civile et pénale de l’encadrant et du Directeur de Plongée.</a:t>
                      </a:r>
                      <a:endParaRPr lang="fr-FR" sz="1100" i="0" dirty="0">
                        <a:solidFill>
                          <a:schemeClr val="tx1"/>
                        </a:solidFill>
                        <a:latin typeface="+mn-lt"/>
                        <a:cs typeface="Arial" panose="020B0604020202020204" pitchFamily="34" charset="0"/>
                      </a:endParaRPr>
                    </a:p>
                  </a:txBody>
                  <a:tcPr anchor="ctr"/>
                </a:tc>
                <a:tc>
                  <a:txBody>
                    <a:bodyPr/>
                    <a:lstStyle/>
                    <a:p>
                      <a:pPr marL="88900" lvl="0" indent="-88900" algn="l">
                        <a:buFont typeface="Arial" panose="020B0604020202020204" pitchFamily="34" charset="0"/>
                        <a:buChar char="•"/>
                        <a:tabLst/>
                      </a:pPr>
                      <a:r>
                        <a:rPr lang="fr-FR" sz="1100" kern="1200" dirty="0">
                          <a:solidFill>
                            <a:schemeClr val="tx1"/>
                          </a:solidFill>
                          <a:effectLst/>
                          <a:latin typeface="+mn-lt"/>
                          <a:ea typeface="+mn-ea"/>
                          <a:cs typeface="+mn-cs"/>
                        </a:rPr>
                        <a:t>Responsabilités civile et pénale.</a:t>
                      </a:r>
                      <a:endParaRPr lang="fr-FR" sz="1100" dirty="0">
                        <a:solidFill>
                          <a:schemeClr val="tx1"/>
                        </a:solidFill>
                        <a:effectLst/>
                        <a:latin typeface="+mn-lt"/>
                      </a:endParaRPr>
                    </a:p>
                    <a:p>
                      <a:pPr marL="88900" lvl="0" indent="-88900" algn="l">
                        <a:buFont typeface="Arial" panose="020B0604020202020204" pitchFamily="34" charset="0"/>
                        <a:buChar char="•"/>
                        <a:tabLst/>
                      </a:pPr>
                      <a:r>
                        <a:rPr lang="fr-FR" sz="1100" kern="1200" dirty="0">
                          <a:solidFill>
                            <a:schemeClr val="tx1"/>
                          </a:solidFill>
                          <a:effectLst/>
                          <a:latin typeface="+mn-lt"/>
                          <a:ea typeface="+mn-ea"/>
                          <a:cs typeface="+mn-cs"/>
                        </a:rPr>
                        <a:t>Mise en danger d’autrui.</a:t>
                      </a:r>
                      <a:endParaRPr lang="fr-FR" sz="1100" dirty="0">
                        <a:solidFill>
                          <a:schemeClr val="tx1"/>
                        </a:solidFill>
                        <a:effectLst/>
                        <a:latin typeface="+mn-lt"/>
                      </a:endParaRPr>
                    </a:p>
                    <a:p>
                      <a:pPr marL="88900" indent="-88900" algn="l">
                        <a:buFont typeface="Arial" panose="020B0604020202020204" pitchFamily="34" charset="0"/>
                        <a:buChar char="•"/>
                        <a:tabLst/>
                      </a:pPr>
                      <a:r>
                        <a:rPr lang="fr-FR" sz="1100" kern="1200" dirty="0">
                          <a:solidFill>
                            <a:schemeClr val="tx1"/>
                          </a:solidFill>
                          <a:effectLst/>
                          <a:latin typeface="+mn-lt"/>
                          <a:ea typeface="+mn-ea"/>
                          <a:cs typeface="+mn-cs"/>
                        </a:rPr>
                        <a:t>Obligations de moyens et de résultat.</a:t>
                      </a:r>
                      <a:r>
                        <a:rPr lang="fr-FR" sz="1100" dirty="0">
                          <a:solidFill>
                            <a:schemeClr val="tx1"/>
                          </a:solidFill>
                          <a:effectLst/>
                          <a:latin typeface="+mn-lt"/>
                        </a:rPr>
                        <a:t> </a:t>
                      </a:r>
                      <a:endParaRPr lang="fr-FR" sz="1100" i="0" dirty="0">
                        <a:solidFill>
                          <a:schemeClr val="tx1"/>
                        </a:solidFill>
                        <a:effectLst/>
                        <a:latin typeface="+mn-lt"/>
                        <a:cs typeface="Arial" panose="020B0604020202020204" pitchFamily="34" charset="0"/>
                      </a:endParaRPr>
                    </a:p>
                  </a:txBody>
                  <a:tcPr marL="68580" marR="68580" marT="0" marB="0"/>
                </a:tc>
                <a:extLst>
                  <a:ext uri="{0D108BD9-81ED-4DB2-BD59-A6C34878D82A}">
                    <a16:rowId xmlns:a16="http://schemas.microsoft.com/office/drawing/2014/main" val="2904255289"/>
                  </a:ext>
                </a:extLst>
              </a:tr>
              <a:tr h="6345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a:solidFill>
                            <a:schemeClr val="tx1"/>
                          </a:solidFill>
                          <a:effectLst/>
                          <a:latin typeface="+mn-lt"/>
                          <a:ea typeface="Times New Roman" panose="02020603050405020304" pitchFamily="18" charset="0"/>
                          <a:cs typeface="Times New Roman" panose="02020603050405020304" pitchFamily="18" charset="0"/>
                        </a:rPr>
                        <a:t>Assurances liées à la licence fédérale.</a:t>
                      </a:r>
                    </a:p>
                  </a:txBody>
                  <a:tcPr marL="68580" marR="68580" marT="0" marB="0"/>
                </a:tc>
                <a:tc>
                  <a:txBody>
                    <a:bodyPr/>
                    <a:lstStyle/>
                    <a:p>
                      <a:pPr marL="88900" lvl="0" indent="-88900" algn="l">
                        <a:buFont typeface="Arial" panose="020B0604020202020204" pitchFamily="34" charset="0"/>
                        <a:buChar char="•"/>
                        <a:tabLst/>
                      </a:pPr>
                      <a:r>
                        <a:rPr lang="fr-FR" sz="1100" kern="1200" dirty="0">
                          <a:solidFill>
                            <a:schemeClr val="tx1"/>
                          </a:solidFill>
                          <a:effectLst/>
                          <a:latin typeface="+mn-lt"/>
                          <a:ea typeface="+mn-ea"/>
                          <a:cs typeface="+mn-cs"/>
                        </a:rPr>
                        <a:t>Responsabilité civile au tiers.</a:t>
                      </a:r>
                      <a:endParaRPr lang="fr-FR" sz="1100" dirty="0">
                        <a:solidFill>
                          <a:schemeClr val="tx1"/>
                        </a:solidFill>
                        <a:effectLst/>
                        <a:latin typeface="+mn-lt"/>
                      </a:endParaRPr>
                    </a:p>
                    <a:p>
                      <a:pPr marL="88900" lvl="0" indent="-88900" algn="l">
                        <a:buFont typeface="Arial" panose="020B0604020202020204" pitchFamily="34" charset="0"/>
                        <a:buChar char="•"/>
                        <a:tabLst/>
                      </a:pPr>
                      <a:r>
                        <a:rPr lang="fr-FR" sz="1100" kern="1200" dirty="0">
                          <a:solidFill>
                            <a:schemeClr val="tx1"/>
                          </a:solidFill>
                          <a:effectLst/>
                          <a:latin typeface="+mn-lt"/>
                          <a:ea typeface="+mn-ea"/>
                          <a:cs typeface="+mn-cs"/>
                        </a:rPr>
                        <a:t>Assurance associée à la licence fédérale.</a:t>
                      </a:r>
                      <a:endParaRPr lang="fr-FR" sz="1100" dirty="0">
                        <a:solidFill>
                          <a:schemeClr val="tx1"/>
                        </a:solidFill>
                        <a:effectLst/>
                        <a:latin typeface="+mn-lt"/>
                      </a:endParaRPr>
                    </a:p>
                    <a:p>
                      <a:pPr marL="88900" indent="-88900" algn="l">
                        <a:buFont typeface="Arial" panose="020B0604020202020204" pitchFamily="34" charset="0"/>
                        <a:buChar char="•"/>
                        <a:tabLst/>
                      </a:pPr>
                      <a:r>
                        <a:rPr lang="fr-FR" sz="1100" kern="1200" dirty="0">
                          <a:solidFill>
                            <a:schemeClr val="tx1"/>
                          </a:solidFill>
                          <a:effectLst/>
                          <a:latin typeface="+mn-lt"/>
                          <a:ea typeface="+mn-ea"/>
                          <a:cs typeface="+mn-cs"/>
                        </a:rPr>
                        <a:t>Assurances individuelles complémentaires.</a:t>
                      </a:r>
                    </a:p>
                  </a:txBody>
                  <a:tcPr anchor="ctr"/>
                </a:tc>
                <a:extLst>
                  <a:ext uri="{0D108BD9-81ED-4DB2-BD59-A6C34878D82A}">
                    <a16:rowId xmlns:a16="http://schemas.microsoft.com/office/drawing/2014/main" val="10004"/>
                  </a:ext>
                </a:extLst>
              </a:tr>
              <a:tr h="727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tx1"/>
                          </a:solidFill>
                          <a:effectLst/>
                          <a:latin typeface="+mn-lt"/>
                          <a:ea typeface="+mn-ea"/>
                          <a:cs typeface="+mn-cs"/>
                        </a:rPr>
                        <a:t>Certificat médical d’Absence de Contre- Indication à la pratique sportive (CACI).</a:t>
                      </a: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88900" lvl="0" indent="-88900" algn="l">
                        <a:tabLst/>
                      </a:pPr>
                      <a:r>
                        <a:rPr lang="fr-FR" sz="1100" kern="1200" dirty="0">
                          <a:solidFill>
                            <a:schemeClr val="tx1"/>
                          </a:solidFill>
                          <a:effectLst/>
                          <a:latin typeface="+mn-lt"/>
                          <a:ea typeface="+mn-ea"/>
                          <a:cs typeface="+mn-cs"/>
                        </a:rPr>
                        <a:t>Connaître son champ d’application en plongée.</a:t>
                      </a:r>
                      <a:endParaRPr lang="fr-FR" sz="1100" i="0" dirty="0">
                        <a:solidFill>
                          <a:schemeClr val="tx1"/>
                        </a:solidFill>
                        <a:latin typeface="+mn-lt"/>
                      </a:endParaRPr>
                    </a:p>
                  </a:txBody>
                  <a:tcPr anchor="ctr"/>
                </a:tc>
                <a:extLst>
                  <a:ext uri="{0D108BD9-81ED-4DB2-BD59-A6C34878D82A}">
                    <a16:rowId xmlns:a16="http://schemas.microsoft.com/office/drawing/2014/main" val="775038940"/>
                  </a:ext>
                </a:extLst>
              </a:tr>
              <a:tr h="0">
                <a:tc>
                  <a:txBody>
                    <a:bodyPr/>
                    <a:lstStyle/>
                    <a:p>
                      <a:endParaRPr lang="fr-FR" sz="500" dirty="0">
                        <a:solidFill>
                          <a:schemeClr val="tx1"/>
                        </a:solidFill>
                        <a:effectLst/>
                        <a:latin typeface="+mn-lt"/>
                        <a:ea typeface="Times New Roman" panose="02020603050405020304" pitchFamily="18" charset="0"/>
                        <a:cs typeface="Times New Roman" panose="02020603050405020304" pitchFamily="18" charset="0"/>
                      </a:endParaRPr>
                    </a:p>
                    <a:p>
                      <a:r>
                        <a:rPr lang="fr-FR" sz="1100" dirty="0">
                          <a:solidFill>
                            <a:schemeClr val="tx1"/>
                          </a:solidFill>
                          <a:effectLst/>
                          <a:latin typeface="+mn-lt"/>
                          <a:ea typeface="Times New Roman" panose="02020603050405020304" pitchFamily="18" charset="0"/>
                          <a:cs typeface="Times New Roman" panose="02020603050405020304" pitchFamily="18" charset="0"/>
                        </a:rPr>
                        <a:t>Matériel : bloc, détendeurs, gilets, PMT.</a:t>
                      </a:r>
                      <a:endParaRPr lang="fr-FR" sz="16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88900" lvl="0" indent="-88900">
                        <a:buFont typeface="Arial" panose="020B0604020202020204" pitchFamily="34" charset="0"/>
                        <a:buChar char="•"/>
                        <a:tabLst/>
                      </a:pPr>
                      <a:r>
                        <a:rPr lang="fr-FR" sz="1100" kern="1200" dirty="0">
                          <a:solidFill>
                            <a:schemeClr val="tx1"/>
                          </a:solidFill>
                          <a:effectLst/>
                          <a:latin typeface="+mn-lt"/>
                          <a:ea typeface="+mn-ea"/>
                          <a:cs typeface="+mn-cs"/>
                        </a:rPr>
                        <a:t>Entretien courant.</a:t>
                      </a:r>
                    </a:p>
                    <a:p>
                      <a:pPr marL="88900" indent="-88900">
                        <a:buFont typeface="Arial" panose="020B0604020202020204" pitchFamily="34" charset="0"/>
                        <a:buChar char="•"/>
                        <a:tabLst/>
                      </a:pPr>
                      <a:r>
                        <a:rPr lang="fr-FR" sz="1100" kern="1200" dirty="0">
                          <a:solidFill>
                            <a:schemeClr val="tx1"/>
                          </a:solidFill>
                          <a:effectLst/>
                          <a:latin typeface="+mn-lt"/>
                          <a:ea typeface="+mn-ea"/>
                          <a:cs typeface="+mn-cs"/>
                        </a:rPr>
                        <a:t>Règles d’hygiène.</a:t>
                      </a:r>
                      <a:r>
                        <a:rPr lang="fr-FR" sz="1100" dirty="0">
                          <a:solidFill>
                            <a:schemeClr val="tx1"/>
                          </a:solidFill>
                          <a:effectLst/>
                        </a:rPr>
                        <a:t> </a:t>
                      </a:r>
                      <a:endParaRPr lang="fr-FR" sz="1100" kern="1200" dirty="0">
                        <a:solidFill>
                          <a:schemeClr val="tx1"/>
                        </a:solidFill>
                        <a:effectLst/>
                        <a:latin typeface="+mn-lt"/>
                        <a:ea typeface="+mn-ea"/>
                        <a:cs typeface="+mn-cs"/>
                      </a:endParaRPr>
                    </a:p>
                  </a:txBody>
                  <a:tcPr anchor="ctr"/>
                </a:tc>
                <a:extLst>
                  <a:ext uri="{0D108BD9-81ED-4DB2-BD59-A6C34878D82A}">
                    <a16:rowId xmlns:a16="http://schemas.microsoft.com/office/drawing/2014/main" val="3390226554"/>
                  </a:ext>
                </a:extLst>
              </a:tr>
              <a:tr h="716108">
                <a:tc>
                  <a:txBody>
                    <a:bodyPr/>
                    <a:lstStyle/>
                    <a:p>
                      <a:r>
                        <a:rPr lang="fr-FR" sz="1100" kern="1200" dirty="0">
                          <a:solidFill>
                            <a:schemeClr val="tx1"/>
                          </a:solidFill>
                          <a:effectLst/>
                          <a:latin typeface="+mn-lt"/>
                          <a:ea typeface="+mn-ea"/>
                          <a:cs typeface="+mn-cs"/>
                        </a:rPr>
                        <a:t>Équipements de protection individuelle (EPI).</a:t>
                      </a:r>
                      <a:r>
                        <a:rPr lang="fr-FR" sz="1100" dirty="0">
                          <a:solidFill>
                            <a:schemeClr val="tx1"/>
                          </a:solidFill>
                          <a:effectLst/>
                          <a:latin typeface="+mn-lt"/>
                        </a:rPr>
                        <a:t> </a:t>
                      </a:r>
                      <a:endParaRPr lang="fr-FR" sz="1100" i="0" dirty="0">
                        <a:solidFill>
                          <a:schemeClr val="tx1"/>
                        </a:solidFill>
                        <a:latin typeface="+mn-lt"/>
                        <a:cs typeface="Arial" panose="020B0604020202020204" pitchFamily="34" charset="0"/>
                      </a:endParaRPr>
                    </a:p>
                  </a:txBody>
                  <a:tcPr anchor="ctr"/>
                </a:tc>
                <a:tc>
                  <a:txBody>
                    <a:bodyPr/>
                    <a:lstStyle/>
                    <a:p>
                      <a:pPr marL="88900" lvl="1" indent="-88900" algn="l">
                        <a:buFont typeface="Arial" panose="020B0604020202020204" pitchFamily="34" charset="0"/>
                        <a:buChar char="•"/>
                        <a:tabLst/>
                      </a:pPr>
                      <a:r>
                        <a:rPr lang="fr-FR" sz="1100" kern="1200" dirty="0">
                          <a:solidFill>
                            <a:schemeClr val="tx1"/>
                          </a:solidFill>
                          <a:effectLst/>
                          <a:latin typeface="+mn-lt"/>
                          <a:ea typeface="+mn-ea"/>
                          <a:cs typeface="+mn-cs"/>
                        </a:rPr>
                        <a:t>Définition.</a:t>
                      </a:r>
                    </a:p>
                    <a:p>
                      <a:pPr marL="88900" lvl="1" indent="-88900" algn="l">
                        <a:buFont typeface="Arial" panose="020B0604020202020204" pitchFamily="34" charset="0"/>
                        <a:buChar char="•"/>
                        <a:tabLst/>
                      </a:pPr>
                      <a:r>
                        <a:rPr lang="fr-FR" sz="1100" kern="1200" dirty="0">
                          <a:solidFill>
                            <a:schemeClr val="tx1"/>
                          </a:solidFill>
                          <a:effectLst/>
                          <a:latin typeface="+mn-lt"/>
                          <a:ea typeface="+mn-ea"/>
                          <a:cs typeface="+mn-cs"/>
                        </a:rPr>
                        <a:t>Structures concernées : clubs associatifs et SCA.</a:t>
                      </a:r>
                    </a:p>
                    <a:p>
                      <a:pPr marL="88900" lvl="1" indent="-88900" algn="l">
                        <a:buFont typeface="Arial" panose="020B0604020202020204" pitchFamily="34" charset="0"/>
                        <a:buChar char="•"/>
                        <a:tabLst/>
                      </a:pPr>
                      <a:r>
                        <a:rPr lang="fr-FR" sz="1100" kern="1200" dirty="0">
                          <a:solidFill>
                            <a:schemeClr val="tx1"/>
                          </a:solidFill>
                          <a:effectLst/>
                          <a:latin typeface="+mn-lt"/>
                          <a:ea typeface="+mn-ea"/>
                          <a:cs typeface="+mn-cs"/>
                        </a:rPr>
                        <a:t>Obligations de marquage, de suivi et d’archivage.</a:t>
                      </a:r>
                    </a:p>
                  </a:txBody>
                  <a:tcPr anchor="ctr"/>
                </a:tc>
                <a:extLst>
                  <a:ext uri="{0D108BD9-81ED-4DB2-BD59-A6C34878D82A}">
                    <a16:rowId xmlns:a16="http://schemas.microsoft.com/office/drawing/2014/main" val="3982570302"/>
                  </a:ext>
                </a:extLst>
              </a:tr>
              <a:tr h="1081520">
                <a:tc>
                  <a:txBody>
                    <a:bodyPr/>
                    <a:lstStyle/>
                    <a:p>
                      <a:pPr>
                        <a:spcAft>
                          <a:spcPts val="0"/>
                        </a:spcAf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a:spcAft>
                          <a:spcPts val="0"/>
                        </a:spcAf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a:spcAft>
                          <a:spcPts val="0"/>
                        </a:spcAft>
                      </a:pPr>
                      <a:r>
                        <a:rPr lang="fr-FR" sz="1100" kern="1200" dirty="0">
                          <a:solidFill>
                            <a:schemeClr val="tx1"/>
                          </a:solidFill>
                          <a:effectLst/>
                          <a:latin typeface="+mn-lt"/>
                          <a:ea typeface="+mn-ea"/>
                          <a:cs typeface="+mn-cs"/>
                        </a:rPr>
                        <a:t>Normes.</a:t>
                      </a: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88900" lvl="1" indent="-88900">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Définition et rôle.</a:t>
                      </a:r>
                    </a:p>
                    <a:p>
                      <a:pPr marL="88900" lvl="1" indent="-88900">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Obligation faite aux industriels de respecter des contraintes de fabrication en vue de protéger le consommateur. </a:t>
                      </a:r>
                    </a:p>
                    <a:p>
                      <a:pPr marL="88900" lvl="1" indent="-88900">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Obligation de maintenir les caractéristiques techniques du fabricant (ex : un tuyau MP doit être remplacé par un tuyau identique à celui d’origine).</a:t>
                      </a:r>
                    </a:p>
                  </a:txBody>
                  <a:tcPr marL="68580" marR="68580" marT="0" marB="0"/>
                </a:tc>
                <a:extLst>
                  <a:ext uri="{0D108BD9-81ED-4DB2-BD59-A6C34878D82A}">
                    <a16:rowId xmlns:a16="http://schemas.microsoft.com/office/drawing/2014/main" val="1896345221"/>
                  </a:ext>
                </a:extLst>
              </a:tr>
              <a:tr h="1492289">
                <a:tc>
                  <a:txBody>
                    <a:bodyPr/>
                    <a:lstStyle/>
                    <a:p>
                      <a:pPr>
                        <a:spcAft>
                          <a:spcPts val="0"/>
                        </a:spcAf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a:spcAft>
                          <a:spcPts val="0"/>
                        </a:spcAf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a:spcAft>
                          <a:spcPts val="0"/>
                        </a:spcAf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a:spcAft>
                          <a:spcPts val="0"/>
                        </a:spcAft>
                      </a:pPr>
                      <a:r>
                        <a:rPr lang="fr-FR" sz="1100" dirty="0">
                          <a:solidFill>
                            <a:schemeClr val="tx1"/>
                          </a:solidFill>
                          <a:effectLst/>
                          <a:latin typeface="+mn-lt"/>
                          <a:ea typeface="Times New Roman" panose="02020603050405020304" pitchFamily="18" charset="0"/>
                          <a:cs typeface="Times New Roman" panose="02020603050405020304" pitchFamily="18" charset="0"/>
                        </a:rPr>
                        <a:t>Connaissances et respect du milieu naturel.</a:t>
                      </a:r>
                    </a:p>
                  </a:txBody>
                  <a:tcPr marL="68580" marR="68580" marT="0" marB="0"/>
                </a:tc>
                <a:tc>
                  <a:txBody>
                    <a:bodyPr/>
                    <a:lstStyle/>
                    <a:p>
                      <a:pPr marL="88900" lvl="0" indent="-88900" algn="l">
                        <a:spcAft>
                          <a:spcPts val="0"/>
                        </a:spcAft>
                        <a:buFontTx/>
                        <a:buNone/>
                        <a:tabLst/>
                      </a:pPr>
                      <a:endParaRPr lang="fr-FR" sz="400" dirty="0">
                        <a:solidFill>
                          <a:schemeClr val="tx1"/>
                        </a:solidFill>
                        <a:effectLst/>
                        <a:latin typeface="+mn-lt"/>
                        <a:ea typeface="Times New Roman" panose="02020603050405020304" pitchFamily="18" charset="0"/>
                        <a:cs typeface="Times New Roman" panose="02020603050405020304" pitchFamily="18" charset="0"/>
                      </a:endParaRPr>
                    </a:p>
                    <a:p>
                      <a:pPr marL="88900" lvl="0" indent="-88900" algn="l">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Décrire la faune et la flore : espèces courantes dans les sites de pratiques concernés.</a:t>
                      </a:r>
                    </a:p>
                    <a:p>
                      <a:pPr marL="88900" lvl="0" indent="-88900" algn="l">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Citer les règles relatives au respect de l’environnement et expliquer leur esprit.</a:t>
                      </a:r>
                    </a:p>
                    <a:p>
                      <a:pPr marL="90488" lvl="0" indent="-82550" algn="l">
                        <a:spcAft>
                          <a:spcPts val="0"/>
                        </a:spcAft>
                        <a:buFont typeface="Arial" panose="020B0604020202020204" pitchFamily="34" charset="0"/>
                        <a:buChar char="•"/>
                        <a:tabLst/>
                      </a:pPr>
                      <a:r>
                        <a:rPr lang="fr-FR" sz="1100" dirty="0">
                          <a:solidFill>
                            <a:schemeClr val="tx1"/>
                          </a:solidFill>
                          <a:effectLst/>
                          <a:latin typeface="+mn-lt"/>
                          <a:ea typeface="Times New Roman" panose="02020603050405020304" pitchFamily="18" charset="0"/>
                          <a:cs typeface="Times New Roman" panose="02020603050405020304" pitchFamily="18" charset="0"/>
                        </a:rPr>
                        <a:t>Faire évoluer sa palanquée et réaliser les exercices sans nuire à l’environnement.</a:t>
                      </a:r>
                    </a:p>
                    <a:p>
                      <a:pPr marL="90488" indent="-82550">
                        <a:buFont typeface="Arial" panose="020B0604020202020204" pitchFamily="34" charset="0"/>
                        <a:buChar char="•"/>
                        <a:tabLst/>
                      </a:pPr>
                      <a:r>
                        <a:rPr lang="fr-FR" sz="1100" kern="1200" dirty="0">
                          <a:solidFill>
                            <a:schemeClr val="tx1"/>
                          </a:solidFill>
                          <a:effectLst/>
                          <a:latin typeface="+mn-lt"/>
                          <a:ea typeface="+mn-ea"/>
                          <a:cs typeface="+mn-cs"/>
                        </a:rPr>
                        <a:t>Connaître la charte du plongeur responsable et les sites ressources : DORIS, etc.</a:t>
                      </a:r>
                    </a:p>
                  </a:txBody>
                  <a:tcPr marL="68580" marR="68580" marT="0" marB="0"/>
                </a:tc>
                <a:extLst>
                  <a:ext uri="{0D108BD9-81ED-4DB2-BD59-A6C34878D82A}">
                    <a16:rowId xmlns:a16="http://schemas.microsoft.com/office/drawing/2014/main" val="4290161688"/>
                  </a:ext>
                </a:extLst>
              </a:tr>
              <a:tr h="363323">
                <a:tc>
                  <a:txBody>
                    <a:bodyPr/>
                    <a:lstStyle/>
                    <a:p>
                      <a:endParaRPr lang="fr-FR" sz="400" dirty="0">
                        <a:solidFill>
                          <a:schemeClr val="tx1"/>
                        </a:solidFill>
                        <a:effectLst/>
                        <a:latin typeface="+mn-lt"/>
                        <a:ea typeface="Times New Roman" panose="02020603050405020304" pitchFamily="18" charset="0"/>
                        <a:cs typeface="Times New Roman" panose="02020603050405020304" pitchFamily="18" charset="0"/>
                      </a:endParaRPr>
                    </a:p>
                    <a:p>
                      <a:r>
                        <a:rPr lang="fr-FR" sz="1100" dirty="0">
                          <a:solidFill>
                            <a:schemeClr val="tx1"/>
                          </a:solidFill>
                          <a:effectLst/>
                          <a:latin typeface="+mn-lt"/>
                          <a:ea typeface="Times New Roman" panose="02020603050405020304" pitchFamily="18" charset="0"/>
                          <a:cs typeface="Times New Roman" panose="02020603050405020304" pitchFamily="18" charset="0"/>
                        </a:rPr>
                        <a:t>Promotion des valeurs citoyennes de la République par le sport.</a:t>
                      </a:r>
                    </a:p>
                  </a:txBody>
                  <a:tcPr marL="68580" marR="68580" marT="0" marB="0"/>
                </a:tc>
                <a:tc>
                  <a:txBody>
                    <a:bodyPr/>
                    <a:lstStyle/>
                    <a:p>
                      <a:pPr marL="225425" lvl="0" indent="0" algn="l">
                        <a:spcAft>
                          <a:spcPts val="0"/>
                        </a:spcAft>
                        <a:buFontTx/>
                        <a:buNone/>
                        <a:tabLst/>
                      </a:pPr>
                      <a:endParaRPr lang="fr-FR" sz="1100" dirty="0">
                        <a:solidFill>
                          <a:schemeClr val="tx1"/>
                        </a:solidFill>
                        <a:effectLst/>
                        <a:latin typeface="+mn-lt"/>
                        <a:ea typeface="Times New Roman" panose="02020603050405020304" pitchFamily="18" charset="0"/>
                        <a:cs typeface="Times New Roman" panose="02020603050405020304" pitchFamily="18" charset="0"/>
                      </a:endParaRPr>
                    </a:p>
                    <a:p>
                      <a:pPr marL="93663" lvl="0" indent="0" algn="l">
                        <a:spcAft>
                          <a:spcPts val="0"/>
                        </a:spcAft>
                        <a:buFontTx/>
                        <a:buNone/>
                        <a:tabLst/>
                      </a:pPr>
                      <a:r>
                        <a:rPr lang="fr-FR" sz="1100" dirty="0">
                          <a:solidFill>
                            <a:schemeClr val="tx1"/>
                          </a:solidFill>
                          <a:effectLst/>
                          <a:latin typeface="+mn-lt"/>
                          <a:ea typeface="Times New Roman" panose="02020603050405020304" pitchFamily="18" charset="0"/>
                          <a:cs typeface="Times New Roman" panose="02020603050405020304" pitchFamily="18" charset="0"/>
                        </a:rPr>
                        <a:t>Voir chapitre spécifique.</a:t>
                      </a:r>
                    </a:p>
                  </a:txBody>
                  <a:tcPr marL="68580" marR="68580" marT="0" marB="0"/>
                </a:tc>
                <a:extLst>
                  <a:ext uri="{0D108BD9-81ED-4DB2-BD59-A6C34878D82A}">
                    <a16:rowId xmlns:a16="http://schemas.microsoft.com/office/drawing/2014/main" val="3252366410"/>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D90131F6-A5D2-474E-B5C3-3A17BC89BAFE}"/>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46186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oneTexte 12"/>
          <p:cNvSpPr txBox="1">
            <a:spLocks noChangeArrowheads="1"/>
          </p:cNvSpPr>
          <p:nvPr/>
        </p:nvSpPr>
        <p:spPr bwMode="auto">
          <a:xfrm>
            <a:off x="1096167" y="969110"/>
            <a:ext cx="4665663" cy="400050"/>
          </a:xfrm>
          <a:prstGeom prst="rect">
            <a:avLst/>
          </a:prstGeom>
          <a:noFill/>
          <a:ln w="9525">
            <a:noFill/>
            <a:miter lim="800000"/>
            <a:headEnd/>
            <a:tailEnd/>
          </a:ln>
        </p:spPr>
        <p:txBody>
          <a:bodyPr>
            <a:spAutoFit/>
          </a:bodyPr>
          <a:lstStyle/>
          <a:p>
            <a:pPr algn="ctr"/>
            <a:r>
              <a:rPr lang="fr-FR" sz="2000" b="1" dirty="0">
                <a:solidFill>
                  <a:srgbClr val="0070C0"/>
                </a:solidFill>
                <a:latin typeface="+mn-lt"/>
              </a:rPr>
              <a:t>CONCEVOIR</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3025072562"/>
              </p:ext>
            </p:extLst>
          </p:nvPr>
        </p:nvGraphicFramePr>
        <p:xfrm>
          <a:off x="111918" y="1784648"/>
          <a:ext cx="6634163" cy="6348546"/>
        </p:xfrm>
        <a:graphic>
          <a:graphicData uri="http://schemas.openxmlformats.org/drawingml/2006/table">
            <a:tbl>
              <a:tblPr firstRow="1" bandRow="1">
                <a:tableStyleId>{5C22544A-7EE6-4342-B048-85BDC9FD1C3A}</a:tableStyleId>
              </a:tblPr>
              <a:tblGrid>
                <a:gridCol w="1665883">
                  <a:extLst>
                    <a:ext uri="{9D8B030D-6E8A-4147-A177-3AD203B41FA5}">
                      <a16:colId xmlns:a16="http://schemas.microsoft.com/office/drawing/2014/main" val="20000"/>
                    </a:ext>
                  </a:extLst>
                </a:gridCol>
                <a:gridCol w="4968280">
                  <a:extLst>
                    <a:ext uri="{9D8B030D-6E8A-4147-A177-3AD203B41FA5}">
                      <a16:colId xmlns:a16="http://schemas.microsoft.com/office/drawing/2014/main" val="20001"/>
                    </a:ext>
                  </a:extLst>
                </a:gridCol>
              </a:tblGrid>
              <a:tr h="384148">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709672">
                <a:tc>
                  <a:txBody>
                    <a:bodyPr/>
                    <a:lstStyle/>
                    <a:p>
                      <a:r>
                        <a:rPr lang="fr-FR" sz="1200" i="0" kern="1200" dirty="0">
                          <a:solidFill>
                            <a:schemeClr val="dk1"/>
                          </a:solidFill>
                          <a:effectLst/>
                          <a:latin typeface="+mn-lt"/>
                          <a:ea typeface="+mn-ea"/>
                          <a:cs typeface="Arial" panose="020B0604020202020204" pitchFamily="34" charset="0"/>
                        </a:rPr>
                        <a:t>Définir des objectifs de formation sur la base des contenus à enseigner.</a:t>
                      </a:r>
                      <a:endParaRPr lang="fr-FR" sz="1200" i="0" dirty="0">
                        <a:latin typeface="+mn-lt"/>
                        <a:cs typeface="Arial" panose="020B0604020202020204" pitchFamily="34" charset="0"/>
                      </a:endParaRP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Identifier la nature du contenu à enseigner.</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Distinguer les notions de compétence et de capacité.</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Aborder la notion d’objectif en terme « d’intention » qui peut être précisée en fonction du contexte (objectif final pour une compétence, objectif intermédiaire pour une capacité, objectif de séance, etc.).</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kern="1200" dirty="0">
                          <a:solidFill>
                            <a:schemeClr val="dk1"/>
                          </a:solidFill>
                          <a:effectLst/>
                          <a:latin typeface="+mn-lt"/>
                          <a:ea typeface="+mn-ea"/>
                          <a:cs typeface="Arial" panose="020B0604020202020204" pitchFamily="34" charset="0"/>
                        </a:rPr>
                        <a:t>Aborder la notion de progression sur le plan de la gestion de la difficulté et de celle du volume de l’apprentissage. Il en découle la notion de séance et de séquence.</a:t>
                      </a:r>
                    </a:p>
                  </a:txBody>
                  <a:tcPr anchor="ctr"/>
                </a:tc>
                <a:extLst>
                  <a:ext uri="{0D108BD9-81ED-4DB2-BD59-A6C34878D82A}">
                    <a16:rowId xmlns:a16="http://schemas.microsoft.com/office/drawing/2014/main" val="10001"/>
                  </a:ext>
                </a:extLst>
              </a:tr>
              <a:tr h="883141">
                <a:tc>
                  <a:txBody>
                    <a:bodyPr/>
                    <a:lstStyle/>
                    <a:p>
                      <a:r>
                        <a:rPr lang="fr-FR" sz="1200" i="0" dirty="0">
                          <a:latin typeface="+mn-lt"/>
                          <a:cs typeface="Arial" panose="020B0604020202020204" pitchFamily="34" charset="0"/>
                        </a:rPr>
                        <a:t>Positionner l’enseignement dans le cursus.</a:t>
                      </a:r>
                    </a:p>
                  </a:txBody>
                  <a:tcPr anchor="ctr"/>
                </a:tc>
                <a:tc>
                  <a:txBody>
                    <a:bodyPr/>
                    <a:lstStyle/>
                    <a:p>
                      <a:pPr marL="92075" indent="-92075">
                        <a:buFont typeface="Arial" panose="020B0604020202020204" pitchFamily="34" charset="0"/>
                        <a:buChar char="•"/>
                        <a:tabLst/>
                      </a:pPr>
                      <a:r>
                        <a:rPr lang="fr-FR" sz="1200" i="0" dirty="0">
                          <a:latin typeface="+mn-lt"/>
                          <a:cs typeface="Arial" panose="020B0604020202020204" pitchFamily="34" charset="0"/>
                        </a:rPr>
                        <a:t>Le positionnement s’appuie sur la notion d’acquis et de prérequis.</a:t>
                      </a:r>
                    </a:p>
                    <a:p>
                      <a:pPr marL="92075" indent="-92075">
                        <a:buFont typeface="Arial" panose="020B0604020202020204" pitchFamily="34" charset="0"/>
                        <a:buChar char="•"/>
                        <a:tabLst/>
                      </a:pPr>
                      <a:r>
                        <a:rPr lang="fr-FR" sz="1200" i="0" dirty="0">
                          <a:latin typeface="+mn-lt"/>
                          <a:cs typeface="Arial" panose="020B0604020202020204" pitchFamily="34" charset="0"/>
                        </a:rPr>
                        <a:t>En pratique, les prérequis sont identifiés en intégrant la notion de déroulement chronologique des apprentissages.</a:t>
                      </a:r>
                    </a:p>
                    <a:p>
                      <a:pPr marL="92075" indent="-92075">
                        <a:buFont typeface="Arial" panose="020B0604020202020204" pitchFamily="34" charset="0"/>
                        <a:buChar char="•"/>
                        <a:tabLst/>
                      </a:pPr>
                      <a:r>
                        <a:rPr lang="fr-FR" sz="1200" i="0" dirty="0">
                          <a:latin typeface="+mn-lt"/>
                          <a:cs typeface="Arial" panose="020B0604020202020204" pitchFamily="34" charset="0"/>
                        </a:rPr>
                        <a:t>Le positionnement doit être mis en lien avec la notion d’évaluation initiale.</a:t>
                      </a:r>
                    </a:p>
                  </a:txBody>
                  <a:tcPr anchor="ctr"/>
                </a:tc>
                <a:extLst>
                  <a:ext uri="{0D108BD9-81ED-4DB2-BD59-A6C34878D82A}">
                    <a16:rowId xmlns:a16="http://schemas.microsoft.com/office/drawing/2014/main" val="10002"/>
                  </a:ext>
                </a:extLst>
              </a:tr>
              <a:tr h="994145">
                <a:tc>
                  <a:txBody>
                    <a:bodyPr/>
                    <a:lstStyle/>
                    <a:p>
                      <a:r>
                        <a:rPr lang="fr-FR" sz="1200" i="0" dirty="0">
                          <a:latin typeface="+mn-lt"/>
                          <a:cs typeface="Arial" panose="020B0604020202020204" pitchFamily="34" charset="0"/>
                        </a:rPr>
                        <a:t>Justifier la séance.</a:t>
                      </a:r>
                    </a:p>
                  </a:txBody>
                  <a:tcPr anchor="ctr"/>
                </a:tc>
                <a:tc>
                  <a:txBody>
                    <a:bodyPr/>
                    <a:lstStyle/>
                    <a:p>
                      <a:pPr marL="92075" lvl="0" indent="-92075">
                        <a:spcAft>
                          <a:spcPts val="0"/>
                        </a:spcAft>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Mettre en relation prérogatives et compétences.</a:t>
                      </a:r>
                    </a:p>
                    <a:p>
                      <a:pPr marL="92075" lvl="0" indent="-92075">
                        <a:spcAft>
                          <a:spcPts val="0"/>
                        </a:spcAft>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En pratique, l’apprentissage doit être relié à une compétence qui relève d’un comportement attendu dans le cadre des prérogatives du plongeur.</a:t>
                      </a:r>
                    </a:p>
                    <a:p>
                      <a:pPr marL="92075" lvl="0" indent="-92075">
                        <a:spcAft>
                          <a:spcPts val="0"/>
                        </a:spcAft>
                        <a:buFont typeface="Arial" panose="020B0604020202020204" pitchFamily="34" charset="0"/>
                        <a:buChar char="•"/>
                        <a:tabLst/>
                      </a:pPr>
                      <a:r>
                        <a:rPr lang="fr-FR" sz="1200" i="0" kern="1200" dirty="0">
                          <a:solidFill>
                            <a:schemeClr val="dk1"/>
                          </a:solidFill>
                          <a:effectLst/>
                          <a:latin typeface="+mn-lt"/>
                          <a:ea typeface="+mn-ea"/>
                          <a:cs typeface="Arial" panose="020B0604020202020204" pitchFamily="34" charset="0"/>
                        </a:rPr>
                        <a:t>En théorie : les éléments d’enseignement sont intégrés à la pratique pour permettre de lui donner du sens.</a:t>
                      </a:r>
                      <a:endParaRPr lang="fr-FR" sz="1200" i="0" dirty="0">
                        <a:effectLst/>
                        <a:latin typeface="+mn-lt"/>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1661331">
                <a:tc>
                  <a:txBody>
                    <a:bodyPr/>
                    <a:lstStyle/>
                    <a:p>
                      <a:r>
                        <a:rPr lang="fr-FR" sz="1200" i="0" dirty="0">
                          <a:latin typeface="+mn-lt"/>
                          <a:cs typeface="Arial" panose="020B0604020202020204" pitchFamily="34" charset="0"/>
                        </a:rPr>
                        <a:t>Définir une stratégie d’enseignement.</a:t>
                      </a:r>
                    </a:p>
                  </a:txBody>
                  <a:tcPr anchor="ctr"/>
                </a:tc>
                <a:tc>
                  <a:txBody>
                    <a:bodyPr/>
                    <a:lstStyle/>
                    <a:p>
                      <a:pPr marL="92075" indent="-92075">
                        <a:buFont typeface="Arial" panose="020B0604020202020204" pitchFamily="34" charset="0"/>
                        <a:buChar char="•"/>
                        <a:tabLst/>
                      </a:pPr>
                      <a:r>
                        <a:rPr lang="fr-FR" sz="1200" i="0" dirty="0">
                          <a:latin typeface="+mn-lt"/>
                          <a:cs typeface="Arial" panose="020B0604020202020204" pitchFamily="34" charset="0"/>
                        </a:rPr>
                        <a:t>En pratique : </a:t>
                      </a:r>
                    </a:p>
                    <a:p>
                      <a:pPr marL="231775" marR="0" lvl="0" indent="-80963"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effectLst/>
                          <a:latin typeface="+mn-lt"/>
                          <a:ea typeface="+mn-ea"/>
                          <a:cs typeface="+mn-cs"/>
                        </a:rPr>
                        <a:t>élaborer des situations d’apprentissage qui permettent d’atteindre les objectifs de formation, réalisables en fonction des acquis et prenant en compte la sécurité (ex. : exercices, mises en situation, …).</a:t>
                      </a:r>
                      <a:endParaRPr lang="fr-FR" sz="1200" i="0" dirty="0">
                        <a:latin typeface="+mn-lt"/>
                        <a:cs typeface="Arial" panose="020B0604020202020204" pitchFamily="34" charset="0"/>
                      </a:endParaRPr>
                    </a:p>
                    <a:p>
                      <a:pPr marL="231775" indent="-80963">
                        <a:buFontTx/>
                        <a:buChar char="-"/>
                        <a:tabLst/>
                      </a:pPr>
                      <a:r>
                        <a:rPr lang="fr-FR" sz="1200" i="0" dirty="0">
                          <a:latin typeface="+mn-lt"/>
                          <a:cs typeface="Arial" panose="020B0604020202020204" pitchFamily="34" charset="0"/>
                        </a:rPr>
                        <a:t>adapter la démarche pédagogique aux spécificités du public (ex. : jeunes plongeurs, séniors, etc.).</a:t>
                      </a:r>
                    </a:p>
                    <a:p>
                      <a:pPr marL="231775" indent="-80963">
                        <a:buFontTx/>
                        <a:buNone/>
                        <a:tabLst/>
                      </a:pPr>
                      <a:r>
                        <a:rPr lang="fr-FR" sz="1200" i="0" dirty="0">
                          <a:latin typeface="+mn-lt"/>
                          <a:cs typeface="Arial" panose="020B0604020202020204" pitchFamily="34" charset="0"/>
                        </a:rPr>
                        <a:t>- Identifier les moyens d’explication, concevoir des outils adaptés ou</a:t>
                      </a:r>
                    </a:p>
                    <a:p>
                      <a:pPr marL="231775" indent="-46038">
                        <a:buFontTx/>
                        <a:buNone/>
                        <a:tabLst/>
                      </a:pPr>
                      <a:r>
                        <a:rPr lang="fr-FR" sz="1200" i="0" dirty="0">
                          <a:latin typeface="+mn-lt"/>
                          <a:cs typeface="Arial" panose="020B0604020202020204" pitchFamily="34" charset="0"/>
                        </a:rPr>
                        <a:t> évaluer la pertinence d’outils existants, et éventuellement les adapter</a:t>
                      </a:r>
                    </a:p>
                    <a:p>
                      <a:pPr marL="231775" indent="-6350">
                        <a:buFontTx/>
                        <a:buNone/>
                        <a:tabLst/>
                      </a:pPr>
                      <a:r>
                        <a:rPr lang="fr-FR" sz="1200" i="0" dirty="0">
                          <a:latin typeface="+mn-lt"/>
                          <a:cs typeface="Arial" panose="020B0604020202020204" pitchFamily="34" charset="0"/>
                        </a:rPr>
                        <a:t>au contexte de l’apprentissage.</a:t>
                      </a:r>
                    </a:p>
                  </a:txBody>
                  <a:tcPr anchor="ctr"/>
                </a:tc>
                <a:extLst>
                  <a:ext uri="{0D108BD9-81ED-4DB2-BD59-A6C34878D82A}">
                    <a16:rowId xmlns:a16="http://schemas.microsoft.com/office/drawing/2014/main" val="10004"/>
                  </a:ext>
                </a:extLst>
              </a:tr>
              <a:tr h="579024">
                <a:tc>
                  <a:txBody>
                    <a:bodyPr/>
                    <a:lstStyle/>
                    <a:p>
                      <a:r>
                        <a:rPr lang="fr-FR" sz="1200" i="0" dirty="0">
                          <a:latin typeface="+mn-lt"/>
                        </a:rPr>
                        <a:t>Évaluer.</a:t>
                      </a:r>
                    </a:p>
                  </a:txBody>
                  <a:tcPr anchor="ctr"/>
                </a:tc>
                <a:tc>
                  <a:txBody>
                    <a:bodyPr/>
                    <a:lstStyle/>
                    <a:p>
                      <a:pPr marL="92075" indent="-92075">
                        <a:buFont typeface="Arial" panose="020B0604020202020204" pitchFamily="34" charset="0"/>
                        <a:buChar char="•"/>
                        <a:tabLst/>
                      </a:pPr>
                      <a:r>
                        <a:rPr lang="fr-FR" sz="1200" i="0" dirty="0">
                          <a:latin typeface="+mn-lt"/>
                        </a:rPr>
                        <a:t>Sur la base des critères de formation et de réalisation, définir des critères d’évaluation.</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i="0" dirty="0">
                          <a:latin typeface="+mn-lt"/>
                        </a:rPr>
                        <a:t>Concevoir les modalités d’évaluation.</a:t>
                      </a:r>
                    </a:p>
                  </a:txBody>
                  <a:tcPr anchor="ctr"/>
                </a:tc>
                <a:extLst>
                  <a:ext uri="{0D108BD9-81ED-4DB2-BD59-A6C34878D82A}">
                    <a16:rowId xmlns:a16="http://schemas.microsoft.com/office/drawing/2014/main" val="10005"/>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6EFC0292-161D-534E-8275-9D4CF0328B8F}"/>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646286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oneTexte 12"/>
          <p:cNvSpPr txBox="1">
            <a:spLocks noChangeArrowheads="1"/>
          </p:cNvSpPr>
          <p:nvPr/>
        </p:nvSpPr>
        <p:spPr bwMode="auto">
          <a:xfrm>
            <a:off x="1096166" y="950913"/>
            <a:ext cx="4665663" cy="401637"/>
          </a:xfrm>
          <a:prstGeom prst="rect">
            <a:avLst/>
          </a:prstGeom>
          <a:noFill/>
          <a:ln w="9525">
            <a:noFill/>
            <a:miter lim="800000"/>
            <a:headEnd/>
            <a:tailEnd/>
          </a:ln>
        </p:spPr>
        <p:txBody>
          <a:bodyPr>
            <a:spAutoFit/>
          </a:bodyPr>
          <a:lstStyle/>
          <a:p>
            <a:pPr algn="ctr"/>
            <a:r>
              <a:rPr lang="fr-FR" sz="2000" b="1" dirty="0">
                <a:solidFill>
                  <a:schemeClr val="accent1"/>
                </a:solidFill>
                <a:latin typeface="+mn-lt"/>
              </a:rPr>
              <a:t>RÉAL</a:t>
            </a:r>
            <a:r>
              <a:rPr lang="fr-FR" sz="2000" b="1" dirty="0">
                <a:solidFill>
                  <a:srgbClr val="0070C0"/>
                </a:solidFill>
                <a:latin typeface="+mn-lt"/>
              </a:rPr>
              <a:t>ISER</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3471491175"/>
              </p:ext>
            </p:extLst>
          </p:nvPr>
        </p:nvGraphicFramePr>
        <p:xfrm>
          <a:off x="260648" y="1856656"/>
          <a:ext cx="6408713" cy="6604208"/>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4752529">
                  <a:extLst>
                    <a:ext uri="{9D8B030D-6E8A-4147-A177-3AD203B41FA5}">
                      <a16:colId xmlns:a16="http://schemas.microsoft.com/office/drawing/2014/main" val="20001"/>
                    </a:ext>
                  </a:extLst>
                </a:gridCol>
              </a:tblGrid>
              <a:tr h="444016">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326262">
                <a:tc>
                  <a:txBody>
                    <a:bodyPr/>
                    <a:lstStyle/>
                    <a:p>
                      <a:r>
                        <a:rPr lang="fr-FR" sz="1200" dirty="0">
                          <a:latin typeface="+mn-lt"/>
                          <a:cs typeface="Arial" panose="020B0604020202020204" pitchFamily="34" charset="0"/>
                        </a:rPr>
                        <a:t>Accueillir les plongeurs.</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Arial" panose="020B0604020202020204" pitchFamily="34" charset="0"/>
                        </a:rPr>
                        <a:t>Adopter en toutes circonstances un comportement respectueux des valeurs du sport et de la fédération.</a:t>
                      </a:r>
                    </a:p>
                    <a:p>
                      <a:pPr marL="92075" lvl="0" indent="-92075">
                        <a:buFont typeface="Arial" panose="020B0604020202020204" pitchFamily="34" charset="0"/>
                        <a:buChar char="•"/>
                        <a:tabLst/>
                      </a:pPr>
                      <a:r>
                        <a:rPr lang="fr-FR" sz="1200" kern="1200" dirty="0">
                          <a:solidFill>
                            <a:schemeClr val="tx1"/>
                          </a:solidFill>
                          <a:effectLst/>
                          <a:latin typeface="+mn-lt"/>
                          <a:ea typeface="+mn-ea"/>
                          <a:cs typeface="Arial" panose="020B0604020202020204" pitchFamily="34" charset="0"/>
                        </a:rPr>
                        <a:t>Accueillir, informer et prendre en charge les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Arial" panose="020B0604020202020204" pitchFamily="34" charset="0"/>
                        </a:rPr>
                        <a:t>Avoir un vocabulaire adapté et un comportement respectueux à l’égard des plongeurs.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Arial" panose="020B0604020202020204" pitchFamily="34" charset="0"/>
                        </a:rPr>
                        <a:t>Prendre en compte les spécificités des plongeurs (enfants, ados, etc.).</a:t>
                      </a:r>
                    </a:p>
                  </a:txBody>
                  <a:tcPr anchor="ctr"/>
                </a:tc>
                <a:extLst>
                  <a:ext uri="{0D108BD9-81ED-4DB2-BD59-A6C34878D82A}">
                    <a16:rowId xmlns:a16="http://schemas.microsoft.com/office/drawing/2014/main" val="10001"/>
                  </a:ext>
                </a:extLst>
              </a:tr>
              <a:tr h="533978">
                <a:tc>
                  <a:txBody>
                    <a:bodyPr/>
                    <a:lstStyle/>
                    <a:p>
                      <a:r>
                        <a:rPr lang="fr-FR" sz="1200" dirty="0">
                          <a:latin typeface="+mn-lt"/>
                          <a:cs typeface="Arial" panose="020B0604020202020204" pitchFamily="34" charset="0"/>
                        </a:rPr>
                        <a:t>Animer une séance.</a:t>
                      </a:r>
                    </a:p>
                  </a:txBody>
                  <a:tcPr anchor="ctr"/>
                </a:tc>
                <a:tc>
                  <a:txBody>
                    <a:bodyPr/>
                    <a:lstStyle/>
                    <a:p>
                      <a:pPr marL="92075" lvl="0" indent="-92075">
                        <a:buFont typeface="Arial" panose="020B0604020202020204" pitchFamily="34" charset="0"/>
                        <a:buChar char="•"/>
                        <a:tabLst/>
                      </a:pPr>
                      <a:r>
                        <a:rPr lang="fr-FR" sz="1200" kern="1200" dirty="0">
                          <a:solidFill>
                            <a:schemeClr val="tx1"/>
                          </a:solidFill>
                          <a:effectLst/>
                          <a:latin typeface="+mn-lt"/>
                          <a:ea typeface="+mn-ea"/>
                          <a:cs typeface="Arial" panose="020B0604020202020204" pitchFamily="34" charset="0"/>
                        </a:rPr>
                        <a:t>Mettre en œuvre une animation adaptée au public (jeunes, adultes...).</a:t>
                      </a:r>
                    </a:p>
                    <a:p>
                      <a:pPr marL="92075" indent="-92075">
                        <a:buFont typeface="Arial" panose="020B0604020202020204" pitchFamily="34" charset="0"/>
                        <a:buChar char="•"/>
                        <a:tabLst/>
                      </a:pPr>
                      <a:r>
                        <a:rPr lang="fr-FR" sz="1200" kern="1200" dirty="0">
                          <a:solidFill>
                            <a:schemeClr val="tx1"/>
                          </a:solidFill>
                          <a:effectLst/>
                          <a:latin typeface="+mn-lt"/>
                          <a:ea typeface="+mn-ea"/>
                          <a:cs typeface="Arial" panose="020B0604020202020204" pitchFamily="34" charset="0"/>
                        </a:rPr>
                        <a:t>Gérer le déroulement temporel de la séance.</a:t>
                      </a:r>
                      <a:endParaRPr lang="fr-FR" sz="1200" dirty="0">
                        <a:solidFill>
                          <a:schemeClr val="tx1"/>
                        </a:solidFill>
                        <a:latin typeface="+mn-lt"/>
                        <a:cs typeface="Arial" panose="020B0604020202020204" pitchFamily="34" charset="0"/>
                      </a:endParaRPr>
                    </a:p>
                  </a:txBody>
                  <a:tcPr anchor="ctr"/>
                </a:tc>
                <a:extLst>
                  <a:ext uri="{0D108BD9-81ED-4DB2-BD59-A6C34878D82A}">
                    <a16:rowId xmlns:a16="http://schemas.microsoft.com/office/drawing/2014/main" val="10002"/>
                  </a:ext>
                </a:extLst>
              </a:tr>
              <a:tr h="1008112">
                <a:tc>
                  <a:txBody>
                    <a:bodyPr/>
                    <a:lstStyle/>
                    <a:p>
                      <a:r>
                        <a:rPr lang="fr-FR" sz="1200" b="0" dirty="0">
                          <a:latin typeface="+mn-lt"/>
                          <a:cs typeface="Arial" panose="020B0604020202020204" pitchFamily="34" charset="0"/>
                        </a:rPr>
                        <a:t>Communiquer.</a:t>
                      </a:r>
                    </a:p>
                    <a:p>
                      <a:endParaRPr lang="fr-FR" sz="1200" b="0" dirty="0">
                        <a:latin typeface="+mn-lt"/>
                        <a:cs typeface="Arial" panose="020B0604020202020204" pitchFamily="34" charset="0"/>
                      </a:endParaRP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kern="1200" dirty="0">
                          <a:solidFill>
                            <a:schemeClr val="tx1"/>
                          </a:solidFill>
                          <a:effectLst/>
                          <a:latin typeface="+mn-lt"/>
                          <a:ea typeface="+mn-ea"/>
                          <a:cs typeface="Arial" panose="020B0604020202020204" pitchFamily="34" charset="0"/>
                        </a:rPr>
                        <a:t>Mettre en œuvre une communication efficace (pour une ou plusieurs personnes). Avoir une élocution claire, un débit de paroles limpide et compréhensible. </a:t>
                      </a:r>
                    </a:p>
                    <a:p>
                      <a:pPr marL="92075" lvl="0" indent="-92075">
                        <a:spcAft>
                          <a:spcPts val="0"/>
                        </a:spcAft>
                        <a:buFont typeface="Arial" panose="020B0604020202020204" pitchFamily="34" charset="0"/>
                        <a:buChar char="•"/>
                        <a:tabLst/>
                      </a:pPr>
                      <a:r>
                        <a:rPr lang="fr-FR" sz="1200" b="0" dirty="0">
                          <a:solidFill>
                            <a:schemeClr val="tx1"/>
                          </a:solidFill>
                          <a:effectLst/>
                          <a:latin typeface="+mn-lt"/>
                          <a:ea typeface="Times New Roman" panose="02020603050405020304" pitchFamily="18" charset="0"/>
                          <a:cs typeface="Arial" panose="020B0604020202020204" pitchFamily="34" charset="0"/>
                        </a:rPr>
                        <a:t>Maintenir un contact permanent et bienveillant avec ses élèves, être à leur écoute et rester attentif à leurs préoccupations.</a:t>
                      </a:r>
                    </a:p>
                  </a:txBody>
                  <a:tcPr marL="68580" marR="68580" marT="0" marB="0"/>
                </a:tc>
                <a:extLst>
                  <a:ext uri="{0D108BD9-81ED-4DB2-BD59-A6C34878D82A}">
                    <a16:rowId xmlns:a16="http://schemas.microsoft.com/office/drawing/2014/main" val="10003"/>
                  </a:ext>
                </a:extLst>
              </a:tr>
              <a:tr h="1512168">
                <a:tc>
                  <a:txBody>
                    <a:bodyPr/>
                    <a:lstStyle/>
                    <a:p>
                      <a:r>
                        <a:rPr lang="fr-FR" sz="1200" b="0" dirty="0">
                          <a:latin typeface="+mn-lt"/>
                        </a:rPr>
                        <a:t>Mettre en œuvre une stratégie de formation et utiliser les outils pédagogiques.</a:t>
                      </a:r>
                    </a:p>
                  </a:txBody>
                  <a:tcPr anchor="ctr"/>
                </a:tc>
                <a:tc>
                  <a:txBody>
                    <a:bodyPr/>
                    <a:lstStyle/>
                    <a:p>
                      <a:pPr marL="92075" indent="-92075">
                        <a:buFont typeface="Arial" panose="020B0604020202020204" pitchFamily="34" charset="0"/>
                        <a:buChar char="•"/>
                        <a:tabLst/>
                      </a:pPr>
                      <a:r>
                        <a:rPr lang="fr-FR" sz="1200" b="0" i="0" dirty="0">
                          <a:solidFill>
                            <a:schemeClr val="tx1"/>
                          </a:solidFill>
                          <a:latin typeface="+mn-lt"/>
                        </a:rPr>
                        <a:t>En pratique : </a:t>
                      </a:r>
                    </a:p>
                    <a:p>
                      <a:pPr marL="139700" indent="0">
                        <a:buFontTx/>
                        <a:buNone/>
                        <a:tabLst/>
                      </a:pPr>
                      <a:r>
                        <a:rPr lang="fr-FR" sz="1200" b="0" i="0" dirty="0">
                          <a:solidFill>
                            <a:schemeClr val="tx1"/>
                          </a:solidFill>
                          <a:latin typeface="+mn-lt"/>
                        </a:rPr>
                        <a:t>- Présenter et justifier les objectifs de la séance. </a:t>
                      </a:r>
                    </a:p>
                    <a:p>
                      <a:pPr marL="227013" indent="-90488">
                        <a:buFontTx/>
                        <a:buChar char="-"/>
                        <a:tabLst/>
                      </a:pPr>
                      <a:r>
                        <a:rPr lang="fr-FR" sz="1200" b="0" i="0" dirty="0">
                          <a:solidFill>
                            <a:schemeClr val="tx1"/>
                          </a:solidFill>
                          <a:latin typeface="+mn-lt"/>
                        </a:rPr>
                        <a:t>Expliquer les situations d’apprentissage en intégrant les éléments théoriques (chronologie, déroulement, critères de réalisation, performance attendue, etc.). </a:t>
                      </a:r>
                    </a:p>
                    <a:p>
                      <a:pPr marL="139700" indent="0">
                        <a:buFontTx/>
                        <a:buNone/>
                        <a:tabLst/>
                      </a:pPr>
                      <a:r>
                        <a:rPr lang="fr-FR" sz="1200" b="0" i="0" dirty="0">
                          <a:solidFill>
                            <a:schemeClr val="tx1"/>
                          </a:solidFill>
                          <a:latin typeface="+mn-lt"/>
                        </a:rPr>
                        <a:t>- Évaluer la compréhension. </a:t>
                      </a:r>
                    </a:p>
                    <a:p>
                      <a:pPr marL="227013" indent="-87313">
                        <a:buFontTx/>
                        <a:buChar char="-"/>
                        <a:tabLst/>
                      </a:pPr>
                      <a:r>
                        <a:rPr lang="fr-FR" sz="1200" b="0" i="0" dirty="0">
                          <a:solidFill>
                            <a:schemeClr val="tx1"/>
                          </a:solidFill>
                          <a:latin typeface="+mn-lt"/>
                        </a:rPr>
                        <a:t>Mettre en œuvre une organisation matérielle. </a:t>
                      </a:r>
                    </a:p>
                    <a:p>
                      <a:pPr marL="227013" indent="-87313">
                        <a:buFontTx/>
                        <a:buChar char="-"/>
                        <a:tabLst/>
                      </a:pPr>
                      <a:r>
                        <a:rPr lang="fr-FR" sz="1200" b="0" i="0" dirty="0">
                          <a:solidFill>
                            <a:schemeClr val="tx1"/>
                          </a:solidFill>
                          <a:latin typeface="+mn-lt"/>
                        </a:rPr>
                        <a:t>Prendre en compte la sécurité.</a:t>
                      </a:r>
                    </a:p>
                    <a:p>
                      <a:pPr marL="227013" indent="-90488">
                        <a:buFontTx/>
                        <a:buChar char="-"/>
                        <a:tabLst/>
                      </a:pPr>
                      <a:r>
                        <a:rPr lang="fr-FR" sz="1200" b="0" i="0" dirty="0">
                          <a:solidFill>
                            <a:schemeClr val="tx1"/>
                          </a:solidFill>
                          <a:latin typeface="+mn-lt"/>
                        </a:rPr>
                        <a:t>Mettre en œuvre des situations, observer et restituer en vue de l’évaluation.</a:t>
                      </a:r>
                    </a:p>
                  </a:txBody>
                  <a:tcPr anchor="ctr"/>
                </a:tc>
                <a:extLst>
                  <a:ext uri="{0D108BD9-81ED-4DB2-BD59-A6C34878D82A}">
                    <a16:rowId xmlns:a16="http://schemas.microsoft.com/office/drawing/2014/main" val="10004"/>
                  </a:ext>
                </a:extLst>
              </a:tr>
              <a:tr h="1067002">
                <a:tc>
                  <a:txBody>
                    <a:bodyPr/>
                    <a:lstStyle/>
                    <a:p>
                      <a:r>
                        <a:rPr lang="fr-FR" sz="1200" dirty="0">
                          <a:latin typeface="+mn-lt"/>
                        </a:rPr>
                        <a:t>Mette en place des remédiations.</a:t>
                      </a:r>
                    </a:p>
                  </a:txBody>
                  <a:tcPr anchor="ctr"/>
                </a:tc>
                <a:tc>
                  <a:txBody>
                    <a:bodyPr/>
                    <a:lstStyle/>
                    <a:p>
                      <a:pPr marL="92075" indent="-92075">
                        <a:buFont typeface="Arial" panose="020B0604020202020204" pitchFamily="34" charset="0"/>
                        <a:buChar char="•"/>
                        <a:tabLst/>
                      </a:pPr>
                      <a:r>
                        <a:rPr lang="fr-FR" sz="1200" b="0" i="0" dirty="0">
                          <a:latin typeface="+mn-lt"/>
                        </a:rPr>
                        <a:t>En pratique</a:t>
                      </a:r>
                      <a:r>
                        <a:rPr lang="fr-FR" sz="1200" b="0" i="1" dirty="0">
                          <a:latin typeface="+mn-lt"/>
                        </a:rPr>
                        <a:t>:</a:t>
                      </a:r>
                      <a:r>
                        <a:rPr lang="fr-FR" sz="1200" b="0" i="0" dirty="0">
                          <a:latin typeface="+mn-lt"/>
                        </a:rPr>
                        <a:t> </a:t>
                      </a:r>
                    </a:p>
                    <a:p>
                      <a:pPr marL="227013" indent="-90488">
                        <a:buFontTx/>
                        <a:buChar char="-"/>
                        <a:tabLst/>
                      </a:pPr>
                      <a:r>
                        <a:rPr lang="fr-FR" sz="1200" i="0" dirty="0">
                          <a:latin typeface="+mn-lt"/>
                        </a:rPr>
                        <a:t>Identifier les dysfonctionnements (situation trop complexe, lieu de réalisation inadapté, appréhension inattendue de l’élève, etc.).</a:t>
                      </a:r>
                    </a:p>
                    <a:p>
                      <a:pPr marL="227013" indent="-90488">
                        <a:buFontTx/>
                        <a:buChar char="-"/>
                        <a:tabLst/>
                      </a:pPr>
                      <a:r>
                        <a:rPr lang="fr-FR" sz="1200" i="0" dirty="0">
                          <a:latin typeface="+mn-lt"/>
                        </a:rPr>
                        <a:t>Les analyser et réajuster les situations d’apprentissage pour assurer leur fonctionnalité en toute sécurité.</a:t>
                      </a:r>
                    </a:p>
                    <a:p>
                      <a:pPr marL="227013" indent="-90488">
                        <a:buFontTx/>
                        <a:buChar char="-"/>
                        <a:tabLst/>
                      </a:pPr>
                      <a:r>
                        <a:rPr lang="fr-FR" sz="1200" i="0" dirty="0">
                          <a:latin typeface="+mn-lt"/>
                        </a:rPr>
                        <a:t>S’assurer de la compréhension des éléments de théorie intégrés au déroulé de la séance.</a:t>
                      </a:r>
                      <a:endParaRPr lang="fr-FR" sz="1200" i="1" dirty="0">
                        <a:latin typeface="+mn-lt"/>
                      </a:endParaRPr>
                    </a:p>
                  </a:txBody>
                  <a:tcPr anchor="ctr"/>
                </a:tc>
                <a:extLst>
                  <a:ext uri="{0D108BD9-81ED-4DB2-BD59-A6C34878D82A}">
                    <a16:rowId xmlns:a16="http://schemas.microsoft.com/office/drawing/2014/main" val="10005"/>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B6660A66-E7C4-0A46-90CE-6F0868635F21}"/>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oneTexte 12"/>
          <p:cNvSpPr txBox="1">
            <a:spLocks noChangeArrowheads="1"/>
          </p:cNvSpPr>
          <p:nvPr/>
        </p:nvSpPr>
        <p:spPr bwMode="auto">
          <a:xfrm>
            <a:off x="1021928" y="952500"/>
            <a:ext cx="4665663" cy="400050"/>
          </a:xfrm>
          <a:prstGeom prst="rect">
            <a:avLst/>
          </a:prstGeom>
          <a:noFill/>
          <a:ln w="9525">
            <a:noFill/>
            <a:miter lim="800000"/>
            <a:headEnd/>
            <a:tailEnd/>
          </a:ln>
        </p:spPr>
        <p:txBody>
          <a:bodyPr>
            <a:spAutoFit/>
          </a:bodyPr>
          <a:lstStyle/>
          <a:p>
            <a:pPr algn="ctr"/>
            <a:r>
              <a:rPr lang="fr-FR" sz="2000" b="1" dirty="0">
                <a:solidFill>
                  <a:srgbClr val="0070C0"/>
                </a:solidFill>
                <a:latin typeface="+mn-lt"/>
              </a:rPr>
              <a:t>ÉVALUER</a:t>
            </a:r>
            <a:endParaRPr lang="fr-FR" sz="2000" dirty="0">
              <a:solidFill>
                <a:srgbClr val="0070C0"/>
              </a:solidFill>
              <a:latin typeface="+mn-lt"/>
            </a:endParaRPr>
          </a:p>
        </p:txBody>
      </p:sp>
      <p:graphicFrame>
        <p:nvGraphicFramePr>
          <p:cNvPr id="2" name="Tableau 1"/>
          <p:cNvGraphicFramePr>
            <a:graphicFrameLocks noGrp="1"/>
          </p:cNvGraphicFramePr>
          <p:nvPr>
            <p:extLst>
              <p:ext uri="{D42A27DB-BD31-4B8C-83A1-F6EECF244321}">
                <p14:modId xmlns:p14="http://schemas.microsoft.com/office/powerpoint/2010/main" val="1499099121"/>
              </p:ext>
            </p:extLst>
          </p:nvPr>
        </p:nvGraphicFramePr>
        <p:xfrm>
          <a:off x="310306" y="1928664"/>
          <a:ext cx="6088905" cy="5152325"/>
        </p:xfrm>
        <a:graphic>
          <a:graphicData uri="http://schemas.openxmlformats.org/drawingml/2006/table">
            <a:tbl>
              <a:tblPr firstRow="1" bandRow="1">
                <a:tableStyleId>{5C22544A-7EE6-4342-B048-85BDC9FD1C3A}</a:tableStyleId>
              </a:tblPr>
              <a:tblGrid>
                <a:gridCol w="1436709">
                  <a:extLst>
                    <a:ext uri="{9D8B030D-6E8A-4147-A177-3AD203B41FA5}">
                      <a16:colId xmlns:a16="http://schemas.microsoft.com/office/drawing/2014/main" val="20000"/>
                    </a:ext>
                  </a:extLst>
                </a:gridCol>
                <a:gridCol w="4652196">
                  <a:extLst>
                    <a:ext uri="{9D8B030D-6E8A-4147-A177-3AD203B41FA5}">
                      <a16:colId xmlns:a16="http://schemas.microsoft.com/office/drawing/2014/main" val="20001"/>
                    </a:ext>
                  </a:extLst>
                </a:gridCol>
              </a:tblGrid>
              <a:tr h="360040">
                <a:tc>
                  <a:txBody>
                    <a:bodyPr/>
                    <a:lstStyle/>
                    <a:p>
                      <a:r>
                        <a:rPr lang="fr-FR" dirty="0"/>
                        <a:t>Objectifs</a:t>
                      </a:r>
                    </a:p>
                  </a:txBody>
                  <a:tcPr anchor="ctr" anchorCtr="1"/>
                </a:tc>
                <a:tc>
                  <a:txBody>
                    <a:bodyPr/>
                    <a:lstStyle/>
                    <a:p>
                      <a:r>
                        <a:rPr lang="fr-FR" dirty="0"/>
                        <a:t>Commentaires</a:t>
                      </a:r>
                    </a:p>
                  </a:txBody>
                  <a:tcPr anchor="ctr" anchorCtr="1"/>
                </a:tc>
                <a:extLst>
                  <a:ext uri="{0D108BD9-81ED-4DB2-BD59-A6C34878D82A}">
                    <a16:rowId xmlns:a16="http://schemas.microsoft.com/office/drawing/2014/main" val="10000"/>
                  </a:ext>
                </a:extLst>
              </a:tr>
              <a:tr h="1340445">
                <a:tc>
                  <a:txBody>
                    <a:bodyPr/>
                    <a:lstStyle/>
                    <a:p>
                      <a:r>
                        <a:rPr lang="fr-FR" sz="1200" dirty="0">
                          <a:latin typeface="+mn-lt"/>
                          <a:cs typeface="Arial" panose="020B0604020202020204" pitchFamily="34" charset="0"/>
                        </a:rPr>
                        <a:t>Réaliser une évaluation initiale (ou diagnostique).</a:t>
                      </a:r>
                    </a:p>
                  </a:txBody>
                  <a:tcPr anchor="ctr"/>
                </a:tc>
                <a:tc>
                  <a:txBody>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Lors de la phase de conception de l’acte d’enseignement, les prérequis (acquis strictement nécessaires à la mise en œuvre d’un nouvel apprentissage) ont été identifiés. </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Le but de cette compétence est de vérifier que ces éléments sont acquis par les élèves.</a:t>
                      </a: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Arial" panose="020B0604020202020204" pitchFamily="34" charset="0"/>
                        </a:rPr>
                        <a:t>L’évaluation peut reposer sur le suivi des élèves ou sur une vérification ponctuelle et ciblée.</a:t>
                      </a:r>
                    </a:p>
                  </a:txBody>
                  <a:tcPr anchor="ctr"/>
                </a:tc>
                <a:extLst>
                  <a:ext uri="{0D108BD9-81ED-4DB2-BD59-A6C34878D82A}">
                    <a16:rowId xmlns:a16="http://schemas.microsoft.com/office/drawing/2014/main" val="10001"/>
                  </a:ext>
                </a:extLst>
              </a:tr>
              <a:tr h="1769045">
                <a:tc>
                  <a:txBody>
                    <a:bodyPr/>
                    <a:lstStyle/>
                    <a:p>
                      <a:r>
                        <a:rPr lang="fr-FR" sz="1200" dirty="0">
                          <a:latin typeface="+mn-lt"/>
                          <a:cs typeface="Arial" panose="020B0604020202020204" pitchFamily="34" charset="0"/>
                        </a:rPr>
                        <a:t>Réaliser une évaluation formative.</a:t>
                      </a:r>
                    </a:p>
                  </a:txBody>
                  <a:tcPr anchor="ctr"/>
                </a:tc>
                <a:tc>
                  <a:txBody>
                    <a:bodyPr/>
                    <a:lstStyle/>
                    <a:p>
                      <a:pPr marL="92075" indent="-92075">
                        <a:buFont typeface="Arial" panose="020B0604020202020204" pitchFamily="34" charset="0"/>
                        <a:buChar char="•"/>
                        <a:tabLst/>
                      </a:pPr>
                      <a:r>
                        <a:rPr lang="fr-FR" sz="1200" dirty="0">
                          <a:latin typeface="+mn-lt"/>
                        </a:rPr>
                        <a:t>Repose sur la nécessité d’évaluer la pertinence et le bon fonctionnement de la stratégie de formation.</a:t>
                      </a:r>
                    </a:p>
                    <a:p>
                      <a:pPr marL="92075" indent="-92075">
                        <a:buFont typeface="Arial" panose="020B0604020202020204" pitchFamily="34" charset="0"/>
                        <a:buChar char="•"/>
                        <a:tabLst/>
                      </a:pPr>
                      <a:r>
                        <a:rPr lang="fr-FR" sz="1200" dirty="0">
                          <a:latin typeface="+mn-lt"/>
                        </a:rPr>
                        <a:t>En pratique :</a:t>
                      </a:r>
                    </a:p>
                    <a:p>
                      <a:pPr marL="139700" indent="0">
                        <a:buFontTx/>
                        <a:buNone/>
                        <a:tabLst/>
                      </a:pPr>
                      <a:r>
                        <a:rPr lang="fr-FR" sz="1200" dirty="0">
                          <a:latin typeface="+mn-lt"/>
                        </a:rPr>
                        <a:t>- Évaluer la pertinence et le bon fonctionnement des situations d’apprentissage proposées.</a:t>
                      </a:r>
                    </a:p>
                    <a:p>
                      <a:pPr marL="139700" indent="0">
                        <a:buFontTx/>
                        <a:buNone/>
                        <a:tabLst/>
                      </a:pPr>
                      <a:r>
                        <a:rPr lang="fr-FR" sz="1200" dirty="0">
                          <a:latin typeface="+mn-lt"/>
                        </a:rPr>
                        <a:t> - L’observation doit permettre un repérage de dysfonctionnements, une analyse et la mise en œuvre de remédiations.</a:t>
                      </a:r>
                    </a:p>
                    <a:p>
                      <a:pPr marL="92075" indent="-92075">
                        <a:buFont typeface="Arial" panose="020B0604020202020204" pitchFamily="34" charset="0"/>
                        <a:buChar char="•"/>
                        <a:tabLst/>
                      </a:pPr>
                      <a:r>
                        <a:rPr lang="fr-FR" sz="1200" dirty="0">
                          <a:latin typeface="+mn-lt"/>
                        </a:rPr>
                        <a:t>On travaille sur l’observation, la réactivité et l’adaptabilité du moniteur face aux difficultés de ses élèves.</a:t>
                      </a:r>
                    </a:p>
                  </a:txBody>
                  <a:tcPr anchor="ctr"/>
                </a:tc>
                <a:extLst>
                  <a:ext uri="{0D108BD9-81ED-4DB2-BD59-A6C34878D82A}">
                    <a16:rowId xmlns:a16="http://schemas.microsoft.com/office/drawing/2014/main" val="10002"/>
                  </a:ext>
                </a:extLst>
              </a:tr>
              <a:tr h="1539875">
                <a:tc>
                  <a:txBody>
                    <a:bodyPr/>
                    <a:lstStyle/>
                    <a:p>
                      <a:r>
                        <a:rPr lang="fr-FR" sz="1200" dirty="0">
                          <a:latin typeface="+mn-lt"/>
                          <a:cs typeface="Arial" panose="020B0604020202020204" pitchFamily="34" charset="0"/>
                        </a:rPr>
                        <a:t>Réaliser une évaluation finale (ou sommative).</a:t>
                      </a:r>
                    </a:p>
                  </a:txBody>
                  <a:tcPr anchor="ctr"/>
                </a:tc>
                <a:tc>
                  <a:txBody>
                    <a:bodyPr/>
                    <a:lstStyle/>
                    <a:p>
                      <a:pPr marL="92075" lvl="0" indent="-92075">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Un acte d’enseignement est sous tendu par un objectif de formation, il est donc </a:t>
                      </a:r>
                      <a:r>
                        <a:rPr lang="fr-FR" sz="1200" dirty="0">
                          <a:solidFill>
                            <a:schemeClr val="tx1"/>
                          </a:solidFill>
                          <a:effectLst/>
                          <a:latin typeface="+mn-lt"/>
                          <a:ea typeface="Times New Roman" panose="02020603050405020304" pitchFamily="18" charset="0"/>
                          <a:cs typeface="Arial" panose="020B0604020202020204" pitchFamily="34" charset="0"/>
                        </a:rPr>
                        <a:t>nécessaire de déterminer si le contrat est rempli.</a:t>
                      </a:r>
                    </a:p>
                    <a:p>
                      <a:pPr marL="92075" lvl="0" indent="-92075">
                        <a:spcAft>
                          <a:spcPts val="0"/>
                        </a:spcAft>
                        <a:buFont typeface="Arial" panose="020B0604020202020204" pitchFamily="34" charset="0"/>
                        <a:buChar char="•"/>
                        <a:tabLst/>
                      </a:pPr>
                      <a:r>
                        <a:rPr lang="fr-FR" sz="1200" dirty="0">
                          <a:solidFill>
                            <a:schemeClr val="tx1"/>
                          </a:solidFill>
                          <a:effectLst/>
                          <a:latin typeface="+mn-lt"/>
                          <a:ea typeface="Times New Roman" panose="02020603050405020304" pitchFamily="18" charset="0"/>
                          <a:cs typeface="Arial" panose="020B0604020202020204" pitchFamily="34" charset="0"/>
                        </a:rPr>
                        <a:t>Il s’agit d’évaluer si l’on a atteint un objectif fixé, avec un niveau de performance attendu, ce qui nécessite la maîtrise d’un système de mesure (fait/non fait, acquis/non acquis...) s’appuyant sur l’identification de critères et d’indicateurs.</a:t>
                      </a:r>
                    </a:p>
                    <a:p>
                      <a:pPr marL="92075" lvl="0" indent="-92075">
                        <a:spcAft>
                          <a:spcPts val="0"/>
                        </a:spcAft>
                        <a:buFont typeface="Arial" panose="020B0604020202020204" pitchFamily="34" charset="0"/>
                        <a:buChar char="•"/>
                        <a:tabLst/>
                      </a:pPr>
                      <a:r>
                        <a:rPr lang="fr-FR" sz="1200" dirty="0">
                          <a:effectLst/>
                          <a:latin typeface="+mn-lt"/>
                          <a:ea typeface="Times New Roman" panose="02020603050405020304" pitchFamily="18" charset="0"/>
                          <a:cs typeface="Arial" panose="020B0604020202020204" pitchFamily="34" charset="0"/>
                        </a:rPr>
                        <a:t>En pratique : il s’agit d’évaluer le niveau d’acquisition de l’apprentissage proposé. Cette évaluation repose sur les capacités d’observation et d’analyse du formateur. </a:t>
                      </a:r>
                    </a:p>
                  </a:txBody>
                  <a:tcPr marL="68580" marR="68580" marT="0" marB="0"/>
                </a:tc>
                <a:extLst>
                  <a:ext uri="{0D108BD9-81ED-4DB2-BD59-A6C34878D82A}">
                    <a16:rowId xmlns:a16="http://schemas.microsoft.com/office/drawing/2014/main" val="10003"/>
                  </a:ext>
                </a:extLst>
              </a:tr>
            </a:tbl>
          </a:graphicData>
        </a:graphic>
      </p:graphicFrame>
      <p:sp>
        <p:nvSpPr>
          <p:cNvPr id="5" name="Bouton d'action : Début 4">
            <a:hlinkClick r:id="rId3" action="ppaction://hlinksldjump" highlightClick="1"/>
            <a:extLst>
              <a:ext uri="{FF2B5EF4-FFF2-40B4-BE49-F238E27FC236}">
                <a16:creationId xmlns:a16="http://schemas.microsoft.com/office/drawing/2014/main" id="{D6B4574F-D63E-5340-BB45-011478FC7CF5}"/>
              </a:ext>
            </a:extLst>
          </p:cNvPr>
          <p:cNvSpPr>
            <a:spLocks noChangeAspect="1"/>
          </p:cNvSpPr>
          <p:nvPr/>
        </p:nvSpPr>
        <p:spPr>
          <a:xfrm>
            <a:off x="5733256" y="9274175"/>
            <a:ext cx="305976" cy="305976"/>
          </a:xfrm>
          <a:prstGeom prst="actionButtonBeginn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31240</TotalTime>
  <Words>7536</Words>
  <Application>Microsoft Macintosh PowerPoint</Application>
  <PresentationFormat>Format A4 (210 x 297 mm)</PresentationFormat>
  <Paragraphs>710</Paragraphs>
  <Slides>29</Slides>
  <Notes>29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29</vt:i4>
      </vt:variant>
    </vt:vector>
  </HeadingPairs>
  <TitlesOfParts>
    <vt:vector size="33" baseType="lpstr">
      <vt:lpstr>Arial</vt:lpstr>
      <vt:lpstr>Calibri</vt:lpstr>
      <vt:lpstr>Police système</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N1 FFESSM</dc:title>
  <dc:creator>Christian JOLIVET</dc:creator>
  <cp:lastModifiedBy>Laurent MARCOUX</cp:lastModifiedBy>
  <cp:revision>1364</cp:revision>
  <cp:lastPrinted>2017-04-04T16:47:56Z</cp:lastPrinted>
  <dcterms:created xsi:type="dcterms:W3CDTF">2017-04-03T19:36:08Z</dcterms:created>
  <dcterms:modified xsi:type="dcterms:W3CDTF">2020-03-31T13:30:58Z</dcterms:modified>
  <cp:contentStatus/>
</cp:coreProperties>
</file>